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6"/>
  </p:notesMasterIdLst>
  <p:sldIdLst>
    <p:sldId id="260" r:id="rId2"/>
    <p:sldId id="258" r:id="rId3"/>
    <p:sldId id="551" r:id="rId4"/>
    <p:sldId id="572" r:id="rId5"/>
    <p:sldId id="261" r:id="rId6"/>
    <p:sldId id="265" r:id="rId7"/>
    <p:sldId id="270" r:id="rId8"/>
    <p:sldId id="271" r:id="rId9"/>
    <p:sldId id="266" r:id="rId10"/>
    <p:sldId id="267" r:id="rId11"/>
    <p:sldId id="573" r:id="rId12"/>
    <p:sldId id="268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574" r:id="rId23"/>
    <p:sldId id="575" r:id="rId24"/>
    <p:sldId id="576" r:id="rId25"/>
    <p:sldId id="577" r:id="rId26"/>
    <p:sldId id="578" r:id="rId27"/>
    <p:sldId id="579" r:id="rId28"/>
    <p:sldId id="580" r:id="rId29"/>
    <p:sldId id="581" r:id="rId30"/>
    <p:sldId id="582" r:id="rId31"/>
    <p:sldId id="583" r:id="rId32"/>
    <p:sldId id="584" r:id="rId33"/>
    <p:sldId id="585" r:id="rId34"/>
    <p:sldId id="586" r:id="rId35"/>
    <p:sldId id="587" r:id="rId36"/>
    <p:sldId id="588" r:id="rId37"/>
    <p:sldId id="596" r:id="rId38"/>
    <p:sldId id="589" r:id="rId39"/>
    <p:sldId id="590" r:id="rId40"/>
    <p:sldId id="591" r:id="rId41"/>
    <p:sldId id="595" r:id="rId42"/>
    <p:sldId id="592" r:id="rId43"/>
    <p:sldId id="593" r:id="rId44"/>
    <p:sldId id="597" r:id="rId45"/>
    <p:sldId id="594" r:id="rId46"/>
    <p:sldId id="598" r:id="rId47"/>
    <p:sldId id="599" r:id="rId48"/>
    <p:sldId id="600" r:id="rId49"/>
    <p:sldId id="601" r:id="rId50"/>
    <p:sldId id="602" r:id="rId51"/>
    <p:sldId id="603" r:id="rId52"/>
    <p:sldId id="604" r:id="rId53"/>
    <p:sldId id="605" r:id="rId54"/>
    <p:sldId id="606" r:id="rId55"/>
    <p:sldId id="607" r:id="rId56"/>
    <p:sldId id="608" r:id="rId57"/>
    <p:sldId id="609" r:id="rId58"/>
    <p:sldId id="610" r:id="rId59"/>
    <p:sldId id="611" r:id="rId60"/>
    <p:sldId id="612" r:id="rId61"/>
    <p:sldId id="613" r:id="rId62"/>
    <p:sldId id="614" r:id="rId63"/>
    <p:sldId id="615" r:id="rId64"/>
    <p:sldId id="616" r:id="rId65"/>
    <p:sldId id="617" r:id="rId66"/>
    <p:sldId id="618" r:id="rId67"/>
    <p:sldId id="619" r:id="rId68"/>
    <p:sldId id="620" r:id="rId69"/>
    <p:sldId id="621" r:id="rId70"/>
    <p:sldId id="622" r:id="rId71"/>
    <p:sldId id="623" r:id="rId72"/>
    <p:sldId id="624" r:id="rId73"/>
    <p:sldId id="625" r:id="rId74"/>
    <p:sldId id="626" r:id="rId75"/>
    <p:sldId id="628" r:id="rId76"/>
    <p:sldId id="627" r:id="rId77"/>
    <p:sldId id="629" r:id="rId78"/>
    <p:sldId id="630" r:id="rId79"/>
    <p:sldId id="631" r:id="rId80"/>
    <p:sldId id="632" r:id="rId81"/>
    <p:sldId id="633" r:id="rId82"/>
    <p:sldId id="634" r:id="rId83"/>
    <p:sldId id="635" r:id="rId84"/>
    <p:sldId id="636" r:id="rId85"/>
    <p:sldId id="637" r:id="rId86"/>
    <p:sldId id="638" r:id="rId87"/>
    <p:sldId id="639" r:id="rId88"/>
    <p:sldId id="640" r:id="rId89"/>
    <p:sldId id="641" r:id="rId90"/>
    <p:sldId id="642" r:id="rId91"/>
    <p:sldId id="643" r:id="rId92"/>
    <p:sldId id="644" r:id="rId93"/>
    <p:sldId id="645" r:id="rId94"/>
    <p:sldId id="646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2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Гончаров Константин" initials="ГК" lastIdx="1" clrIdx="0">
    <p:extLst>
      <p:ext uri="{19B8F6BF-5375-455C-9EA6-DF929625EA0E}">
        <p15:presenceInfo xmlns:p15="http://schemas.microsoft.com/office/powerpoint/2012/main" userId="S-1-5-21-2705021818-3795940066-2375019509-15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62626"/>
    <a:srgbClr val="FF00CB"/>
    <a:srgbClr val="5151FF"/>
    <a:srgbClr val="FF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02"/>
    <p:restoredTop sz="94676"/>
  </p:normalViewPr>
  <p:slideViewPr>
    <p:cSldViewPr snapToGrid="0" snapToObjects="1" showGuides="1">
      <p:cViewPr varScale="1">
        <p:scale>
          <a:sx n="114" d="100"/>
          <a:sy n="114" d="100"/>
        </p:scale>
        <p:origin x="2034" y="120"/>
      </p:cViewPr>
      <p:guideLst>
        <p:guide orient="horz" pos="709"/>
        <p:guide pos="2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80036-D26A-B341-B034-B9FD2002476C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4754B-849D-2349-9DA7-2029B90F5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89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6e2a8dc5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6e2a8dc5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e89972e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e89972e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a7cbd7e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a7cbd7e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b581edcf4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b581edcf4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8440c11_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8440c11_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8440c11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8440c11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e89972e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e89972e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e89972e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e89972e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e89972e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e89972e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e89972e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e89972e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e89972e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e89972e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e89972e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e89972e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28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06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51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0152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1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0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97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36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21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85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7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23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252AE-C3AD-F64D-9D8B-E93D532416B6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0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PnR5vCcxVSRN-VdLX86fgH0fYx-LwMJ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lab.research.google.com/drive/1Ce0rPKw1jdU7mRzOkgNRiKIln68XDzR0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dakov/lab_it/blob/master/stat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0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EuF6rmUqZtt8EQEThsVeiSbNZ8G7TKcx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g9aS5RpoBYB-xcwreZ0TCns0RBBL-mdv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6VGMdfp8xvsBNBhMttWlzsJHuLKXPc6D" TargetMode="Externa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6VGMdfp8xvsBNBhMttWlzsJHuLKXPc6D" TargetMode="Externa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2oZnJRXir3GrjzHHZtqcmNkr89OfL9y" TargetMode="Externa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2oZnJRXir3GrjzHHZtqcmNkr89OfL9y" TargetMode="Externa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RHrjbGAdMKI5WVmlzgcvfBxwUI65ah-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colab.research.google.com/drive/1GXNFmzsfRt92jZV-RhFI_H4ha5XCmola" TargetMode="Externa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GXNFmzsfRt92jZV-RhFI_H4ha5XCmola" TargetMode="Externa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colab.research.google.com/drive/1eRHa0Ra31yPHmZ2f2Px5iNL9LmHqUrov" TargetMode="Externa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3DAD7-96C5-2441-A99D-6DEE1C621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290" y="178676"/>
            <a:ext cx="8711165" cy="1639491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00B0F0"/>
                </a:solidFill>
                <a:latin typeface="Consolas" charset="0"/>
                <a:cs typeface="Consolas" charset="0"/>
              </a:rPr>
              <a:t>Теория вероятностей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9F196A-0719-F34C-B4AC-31A46D933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6842" y="4896603"/>
            <a:ext cx="5487158" cy="1077218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Владимир Анатольевич Судаков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9CE4C-0A07-5049-8B5F-232E1C68F429}"/>
              </a:ext>
            </a:extLst>
          </p:cNvPr>
          <p:cNvSpPr txBox="1"/>
          <p:nvPr/>
        </p:nvSpPr>
        <p:spPr>
          <a:xfrm>
            <a:off x="1906293" y="2288820"/>
            <a:ext cx="54871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00B0F0"/>
                </a:solidFill>
                <a:latin typeface="Consolas" charset="0"/>
                <a:cs typeface="Consolas" charset="0"/>
              </a:rPr>
              <a:t>Математическая статистика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3128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8D5F9-E302-A944-BF6E-AE48D295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978"/>
            <a:ext cx="7886700" cy="1325563"/>
          </a:xfrm>
        </p:spPr>
        <p:txBody>
          <a:bodyPr/>
          <a:lstStyle/>
          <a:p>
            <a:r>
              <a:rPr lang="ru-RU" dirty="0"/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Если данных много, то простой статистический ряд не удобен</a:t>
                </a:r>
              </a:p>
              <a:p>
                <a:r>
                  <a:rPr lang="ru-RU" dirty="0"/>
                  <a:t>Разделим наблюдения на разряды и посчитаем частоты попадания: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Таблица с интервалами разрядов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dirty="0"/>
                  <a:t> называется статистическим рядом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Что делать если значение попало на границу интервалов?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  <a:blipFill>
                <a:blip r:embed="rId2"/>
                <a:stretch>
                  <a:fillRect l="-1286" t="-2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5">
                <a:extLst>
                  <a:ext uri="{FF2B5EF4-FFF2-40B4-BE49-F238E27FC236}">
                    <a16:creationId xmlns:a16="http://schemas.microsoft.com/office/drawing/2014/main" id="{04BE311C-FCCC-4D8C-AA8B-5685DB980F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8412971"/>
                  </p:ext>
                </p:extLst>
              </p:nvPr>
            </p:nvGraphicFramePr>
            <p:xfrm>
              <a:off x="1280720" y="4433815"/>
              <a:ext cx="6395207" cy="7416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411928362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211002916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45612410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525278453"/>
                        </a:ext>
                      </a:extLst>
                    </a:gridCol>
                    <a:gridCol w="1074590">
                      <a:extLst>
                        <a:ext uri="{9D8B030D-6E8A-4147-A177-3AD203B41FA5}">
                          <a16:colId xmlns:a16="http://schemas.microsoft.com/office/drawing/2014/main" val="1226724726"/>
                        </a:ext>
                      </a:extLst>
                    </a:gridCol>
                    <a:gridCol w="667124">
                      <a:extLst>
                        <a:ext uri="{9D8B030D-6E8A-4147-A177-3AD203B41FA5}">
                          <a16:colId xmlns:a16="http://schemas.microsoft.com/office/drawing/2014/main" val="332152571"/>
                        </a:ext>
                      </a:extLst>
                    </a:gridCol>
                    <a:gridCol w="1170065">
                      <a:extLst>
                        <a:ext uri="{9D8B030D-6E8A-4147-A177-3AD203B41FA5}">
                          <a16:colId xmlns:a16="http://schemas.microsoft.com/office/drawing/2014/main" val="31434240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;</a:t>
                          </a:r>
                          <a:r>
                            <a:rPr lang="ru-RU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;</a:t>
                          </a:r>
                          <a:r>
                            <a:rPr lang="ru-RU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;</a:t>
                          </a:r>
                          <a:r>
                            <a:rPr lang="ru-RU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;</a:t>
                          </a:r>
                          <a:r>
                            <a:rPr lang="ru-RU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2863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692090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5">
                <a:extLst>
                  <a:ext uri="{FF2B5EF4-FFF2-40B4-BE49-F238E27FC236}">
                    <a16:creationId xmlns:a16="http://schemas.microsoft.com/office/drawing/2014/main" id="{04BE311C-FCCC-4D8C-AA8B-5685DB980F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8412971"/>
                  </p:ext>
                </p:extLst>
              </p:nvPr>
            </p:nvGraphicFramePr>
            <p:xfrm>
              <a:off x="1280720" y="4433815"/>
              <a:ext cx="6395207" cy="7416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411928362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211002916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45612410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525278453"/>
                        </a:ext>
                      </a:extLst>
                    </a:gridCol>
                    <a:gridCol w="1074590">
                      <a:extLst>
                        <a:ext uri="{9D8B030D-6E8A-4147-A177-3AD203B41FA5}">
                          <a16:colId xmlns:a16="http://schemas.microsoft.com/office/drawing/2014/main" val="1226724726"/>
                        </a:ext>
                      </a:extLst>
                    </a:gridCol>
                    <a:gridCol w="667124">
                      <a:extLst>
                        <a:ext uri="{9D8B030D-6E8A-4147-A177-3AD203B41FA5}">
                          <a16:colId xmlns:a16="http://schemas.microsoft.com/office/drawing/2014/main" val="332152571"/>
                        </a:ext>
                      </a:extLst>
                    </a:gridCol>
                    <a:gridCol w="1170065">
                      <a:extLst>
                        <a:ext uri="{9D8B030D-6E8A-4147-A177-3AD203B41FA5}">
                          <a16:colId xmlns:a16="http://schemas.microsoft.com/office/drawing/2014/main" val="31434240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" t="-8197" r="-63566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99" t="-8197" r="-53566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699" t="-8197" r="-43566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5568" t="-8197" r="-17272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47396" t="-8197" r="-1042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2863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" t="-108197" r="-6356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99" t="-108197" r="-5356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699" t="-108197" r="-4356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5568" t="-108197" r="-17272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47396" t="-108197" r="-104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92090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2809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32E37-6FB1-0549-B4E5-1054BE5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посмотрим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FC2864-B582-144A-B2FB-68298D4C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>
                <a:hlinkClick r:id="rId2"/>
              </a:rPr>
              <a:t>https://colab.research.google.com/drive/1PnR5vCcxVSRN-VdLX86fgH0fYx-LwMJL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08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94D30-3675-0F43-ACD4-D58F44A8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статистической функции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078F4-80F0-4044-970C-B86F8C3FF9D3}"/>
                  </a:ext>
                </a:extLst>
              </p:cNvPr>
              <p:cNvSpPr txBox="1"/>
              <p:nvPr/>
            </p:nvSpPr>
            <p:spPr>
              <a:xfrm>
                <a:off x="2700670" y="1926929"/>
                <a:ext cx="4327451" cy="41640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078F4-80F0-4044-970C-B86F8C3F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670" y="1926929"/>
                <a:ext cx="4327451" cy="4164089"/>
              </a:xfrm>
              <a:prstGeom prst="rect">
                <a:avLst/>
              </a:prstGeom>
              <a:blipFill>
                <a:blip r:embed="rId2"/>
                <a:stretch>
                  <a:fillRect b="-504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85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57200" y="446539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Описательная статистика</a:t>
            </a: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Описательная статистика предоставляет способы фиксации свойств данного набора данных/выборки.</a:t>
            </a:r>
            <a:endParaRPr lang="en" dirty="0"/>
          </a:p>
          <a:p>
            <a:r>
              <a:rPr lang="ru-RU" dirty="0"/>
              <a:t>Меры центральной тенденции описывают центр распределения данных.</a:t>
            </a:r>
            <a:endParaRPr lang="en" dirty="0"/>
          </a:p>
          <a:p>
            <a:pPr>
              <a:spcBef>
                <a:spcPts val="0"/>
              </a:spcBef>
            </a:pPr>
            <a:r>
              <a:rPr lang="ru-RU" dirty="0"/>
              <a:t>Меры вариации или изменчивости описывают разброс данных, т.е. насколько далеко измерения лежат от центра.</a:t>
            </a:r>
            <a:endParaRPr lang="en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457200" y="654812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Мера центральности: среднее значение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57200" y="1637414"/>
            <a:ext cx="8229600" cy="41312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Чтобы вычислить среднее значение, просуммируйте значения и разделите их на количество наблюдений: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выбросов.</a:t>
            </a:r>
            <a:endParaRPr lang="en" dirty="0"/>
          </a:p>
        </p:txBody>
      </p:sp>
      <p:pic>
        <p:nvPicPr>
          <p:cNvPr id="125" name="Google Shape;125;p20" descr="Positively Skewed Distribution - Definition, Example &amp; Caus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242" y="4488688"/>
            <a:ext cx="18478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descr="Symmetric and skewed distributions and outliers — Krista King Math | Online  math help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1768" y="4822039"/>
            <a:ext cx="2383361" cy="14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A normal distribution with outliers, showing the relative positions of... |  Download Scientific Diagram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818" y="4692513"/>
            <a:ext cx="2306825" cy="15977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84C27E-03EC-4EDE-8FB7-E26380C8EDF3}"/>
                  </a:ext>
                </a:extLst>
              </p:cNvPr>
              <p:cNvSpPr txBox="1"/>
              <p:nvPr/>
            </p:nvSpPr>
            <p:spPr>
              <a:xfrm>
                <a:off x="3105675" y="2796475"/>
                <a:ext cx="2383361" cy="695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sz="3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ru-RU" sz="3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84C27E-03EC-4EDE-8FB7-E26380C8E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675" y="2796475"/>
                <a:ext cx="2383361" cy="695383"/>
              </a:xfrm>
              <a:prstGeom prst="rect">
                <a:avLst/>
              </a:prstGeom>
              <a:blipFill>
                <a:blip r:embed="rId6"/>
                <a:stretch>
                  <a:fillRect t="-3509" b="-20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457200" y="48907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Другие меры центральности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Google Shape;133;p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566150"/>
                <a:ext cx="8229600" cy="372570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Медиана представляет собой «серединное» значение.</a:t>
                </a:r>
              </a:p>
              <a:p>
                <a:pPr marL="0" indent="0">
                  <a:buNone/>
                </a:pPr>
                <a:r>
                  <a:rPr lang="ru-RU" sz="2400" dirty="0"/>
                  <a:t>Среднее геометрическое — это корень n-й степени из произведения n значений: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∏"/>
                            <m:ctrlPr>
                              <a:rPr lang="ru-RU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sz="3200" dirty="0"/>
                          <m:t> 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=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sSub>
                          <m:sSubPr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3200" dirty="0"/>
                  <a:t> </a:t>
                </a:r>
                <a:endParaRPr lang="ru-RU" sz="3200" dirty="0"/>
              </a:p>
              <a:p>
                <a:pPr marL="0" indent="0">
                  <a:buNone/>
                </a:pPr>
                <a:r>
                  <a:rPr lang="ru-RU" sz="2400" dirty="0"/>
                  <a:t>Среднее геометрическое всегда &lt;= среднее арифметическое и более чувствительно к значениям, близким к нулю.</a:t>
                </a:r>
              </a:p>
              <a:p>
                <a:pPr marL="0" indent="0">
                  <a:buNone/>
                </a:pPr>
                <a:r>
                  <a:rPr lang="ru-RU" sz="2400" dirty="0"/>
                  <a:t>Геометрические средние имеют смысл с соотношениями:</a:t>
                </a:r>
              </a:p>
              <a:p>
                <a:pPr marL="0" indent="0">
                  <a:buNone/>
                </a:pPr>
                <a:r>
                  <a:rPr lang="ru-RU" sz="2400" dirty="0"/>
                  <a:t>  1/2 и 2/1 должны в среднем давать 1.</a:t>
                </a:r>
              </a:p>
              <a:p>
                <a:pPr marL="0" indent="0">
                  <a:buNone/>
                </a:pPr>
                <a:endParaRPr sz="2400" dirty="0"/>
              </a:p>
            </p:txBody>
          </p:sp>
        </mc:Choice>
        <mc:Fallback>
          <p:sp>
            <p:nvSpPr>
              <p:cNvPr id="133" name="Google Shape;133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66150"/>
                <a:ext cx="8229600" cy="3725700"/>
              </a:xfrm>
              <a:prstGeom prst="rect">
                <a:avLst/>
              </a:prstGeom>
              <a:blipFill>
                <a:blip r:embed="rId3"/>
                <a:stretch>
                  <a:fillRect l="-1185" r="-9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457200" y="46780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Какая мера лучше всего?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выбросов: например. рост и вес.</a:t>
            </a:r>
          </a:p>
          <a:p>
            <a:pPr marL="0" indent="0">
              <a:buNone/>
            </a:pPr>
            <a:r>
              <a:rPr lang="ru-RU" dirty="0"/>
              <a:t>Медиана лучше подходит для асимметричных распределений или данных с выбросами: например, богатство и доход.</a:t>
            </a:r>
          </a:p>
          <a:p>
            <a:pPr marL="0" indent="0">
              <a:buNone/>
            </a:pPr>
            <a:r>
              <a:rPr lang="ru-RU" dirty="0"/>
              <a:t>Билл Гейтс добавляет 250 долларов к среднему доходу на душу населения, но ничего не добавляет к медиане.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Показатель отклонения: стандартное отклонение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Google Shape;146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2057400"/>
                <a:ext cx="8229600" cy="4237074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ru-RU" dirty="0"/>
                  <a:t>Дисперсия представляет собой квадрат сигмы стандартного отклонения.</a:t>
                </a:r>
              </a:p>
              <a:p>
                <a:pPr marL="0" indent="0">
                  <a:buNone/>
                </a:pPr>
                <a:r>
                  <a:rPr lang="ru-RU" dirty="0"/>
                  <a:t>Мы делим на </a:t>
                </a:r>
                <a:r>
                  <a:rPr lang="en-US" dirty="0"/>
                  <a:t>n </a:t>
                </a:r>
                <a:r>
                  <a:rPr lang="ru-RU" dirty="0"/>
                  <a:t>или </a:t>
                </a:r>
                <a:r>
                  <a:rPr lang="en-US" dirty="0"/>
                  <a:t>n-1?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sz="3200" dirty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32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3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  <m:r>
                                      <a:rPr lang="en-US" sz="3200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3200" b="0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rad>
                  </m:oMath>
                </a14:m>
                <a:endParaRPr lang="ar-AE" sz="3200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r>
                  <a:rPr lang="ru-RU" dirty="0"/>
                  <a:t>СКО генеральной совокупности делится на </a:t>
                </a:r>
                <a:r>
                  <a:rPr lang="en-US" dirty="0"/>
                  <a:t>n, </a:t>
                </a:r>
                <a:r>
                  <a:rPr lang="ru-RU" dirty="0"/>
                  <a:t>СКО выборки на </a:t>
                </a:r>
                <a:r>
                  <a:rPr lang="en-US" dirty="0"/>
                  <a:t>n-1 (</a:t>
                </a:r>
                <a:r>
                  <a:rPr lang="ru-RU" dirty="0"/>
                  <a:t>почему – узнаем позже), но для больших </a:t>
                </a:r>
                <a:r>
                  <a:rPr lang="en-US" dirty="0"/>
                  <a:t>n: n ~ (n-1), </a:t>
                </a:r>
                <a:r>
                  <a:rPr lang="ru-RU" dirty="0"/>
                  <a:t>так что это не имеет особого значения. </a:t>
                </a:r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>
          <p:sp>
            <p:nvSpPr>
              <p:cNvPr id="146" name="Google Shape;146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2057400"/>
                <a:ext cx="8229600" cy="4237074"/>
              </a:xfrm>
              <a:prstGeom prst="rect">
                <a:avLst/>
              </a:prstGeom>
              <a:blipFill>
                <a:blip r:embed="rId3"/>
                <a:stretch>
                  <a:fillRect l="-1556" b="-99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(фондовый рынок)</a:t>
            </a:r>
            <a:endParaRPr dirty="0"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457200" y="1706524"/>
            <a:ext cx="8229600" cy="45052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Отношение «сигнал/шум» измерить сложно, поскольку многое из того, что вы видите, — это всего лишь дисперсия.</a:t>
            </a:r>
          </a:p>
          <a:p>
            <a:pPr marL="0" indent="0">
              <a:buNone/>
            </a:pPr>
            <a:r>
              <a:rPr lang="ru-RU" dirty="0"/>
              <a:t>Рассмотрите возможность измерения относительного «навыка» различных инвесторов фондового рынка.</a:t>
            </a:r>
          </a:p>
          <a:p>
            <a:pPr marL="0" indent="0">
              <a:buNone/>
            </a:pPr>
            <a:r>
              <a:rPr lang="ru-RU" dirty="0"/>
              <a:t>Ежегодные колебания эффективности фондов таковы, что результаты деятельности инвесторов случайны, а это означает, что реальная разница в навыках незначительна.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457200" y="64617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(много моделей)</a:t>
            </a:r>
            <a:endParaRPr dirty="0"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457200" y="1920625"/>
            <a:ext cx="8229600" cy="3862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Обычно для каждой задачи мы разрабатываем несколько моделей, от очень простых до сложных.</a:t>
            </a:r>
          </a:p>
          <a:p>
            <a:pPr marL="0" indent="0">
              <a:buNone/>
            </a:pPr>
            <a:r>
              <a:rPr lang="ru-RU" dirty="0"/>
              <a:t>Некоторая разница в производительности будет объяснена простой дисперсией: какие пары обучения/оценки были выбраны, насколько хорошо были оптимизированы параметры и т. д.</a:t>
            </a:r>
          </a:p>
          <a:p>
            <a:pPr marL="0" indent="0">
              <a:buNone/>
            </a:pPr>
            <a:r>
              <a:rPr lang="ru-RU" dirty="0"/>
              <a:t>Небольшой выигрыш в производительности сложных моделей является аргументом в пользу более простых моделей.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72140" y="478437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Вероятность против статистики</a:t>
            </a:r>
            <a:endParaRPr dirty="0"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ru-RU" dirty="0"/>
              <a:t>Вероятность занимается прогнозированием вероятности будущих событий, а статистика анализирует частоту прошлых событий.</a:t>
            </a:r>
          </a:p>
          <a:p>
            <a:r>
              <a:rPr lang="ru-RU" dirty="0"/>
              <a:t>Вероятность — это теоретическая часть математики, посвященная следствиям определений, а статистика — это прикладная математика, пытающаяся осмыслить наблюдения из реального мира.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297712" y="138196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Методы уменьшения дисперсии</a:t>
            </a:r>
            <a:endParaRPr dirty="0"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Хотя идти на занятия пешком медленнее, чем ехать на автобусе, разница во времени прибытия меньше.</a:t>
            </a:r>
          </a:p>
          <a:p>
            <a:pPr marL="0" indent="0">
              <a:buNone/>
            </a:pPr>
            <a:r>
              <a:rPr lang="ru-RU" dirty="0"/>
              <a:t>Повторение эксперимента несколько раз уменьшает дисперсию (перекрестная проверка в </a:t>
            </a:r>
            <a:r>
              <a:rPr lang="en" dirty="0"/>
              <a:t>k-</a:t>
            </a:r>
            <a:r>
              <a:rPr lang="ru-RU" dirty="0"/>
              <a:t>кратном размере).</a:t>
            </a:r>
          </a:p>
          <a:p>
            <a:pPr marL="0" indent="0">
              <a:buNone/>
            </a:pPr>
            <a:r>
              <a:rPr lang="ru-RU" dirty="0"/>
              <a:t>То же самое относится и к правильной случайной и детерминированной выборке.</a:t>
            </a:r>
          </a:p>
          <a:p>
            <a:pPr marL="0" indent="0">
              <a:buNone/>
            </a:pPr>
            <a:r>
              <a:rPr lang="ru-RU" dirty="0"/>
              <a:t>Устранение выбросов (если это оправдано) уменьшает дисперсию.</a:t>
            </a:r>
            <a:endParaRPr dirty="0"/>
          </a:p>
        </p:txBody>
      </p:sp>
      <p:pic>
        <p:nvPicPr>
          <p:cNvPr id="174" name="Google Shape;174;p27" descr="Hundreds of students not picked up by South Bend school buses | WSB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50" y="857250"/>
            <a:ext cx="1973026" cy="11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4558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Распределение срока службы картриджей принтера</a:t>
            </a:r>
            <a:endParaRPr dirty="0"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Распределения с одинаковым средним значением могут выглядеть очень по-разному.</a:t>
            </a:r>
          </a:p>
          <a:p>
            <a:pPr marL="0" indent="0">
              <a:buNone/>
            </a:pPr>
            <a:r>
              <a:rPr lang="ru-RU" dirty="0"/>
              <a:t>Но вместе среднее и стандартное отклонение довольно хорошо характеризуют любое распределение.</a:t>
            </a:r>
            <a:endParaRPr dirty="0"/>
          </a:p>
        </p:txBody>
      </p:sp>
      <p:pic>
        <p:nvPicPr>
          <p:cNvPr id="181" name="Google Shape;181;p28" descr="lightbulb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35" y="4429764"/>
            <a:ext cx="5427873" cy="202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F53CB-363A-1844-B50E-2D61D2E1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вычисления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BC856-BD97-CC43-B20E-95E164FC610B}"/>
                  </a:ext>
                </a:extLst>
              </p:cNvPr>
              <p:cNvSpPr txBox="1"/>
              <p:nvPr/>
            </p:nvSpPr>
            <p:spPr>
              <a:xfrm>
                <a:off x="506187" y="1767385"/>
                <a:ext cx="8180613" cy="455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BC856-BD97-CC43-B20E-95E164FC6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7" y="1767385"/>
                <a:ext cx="8180613" cy="4553041"/>
              </a:xfrm>
              <a:prstGeom prst="rect">
                <a:avLst/>
              </a:prstGeom>
              <a:blipFill>
                <a:blip r:embed="rId2"/>
                <a:stretch>
                  <a:fillRect t="-26184" b="-32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05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3368F-0FBB-4643-B6E4-E11F2754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Выравнивание статистических рядов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4336B-FF0D-7542-8F96-F6BC69699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>
                <a:effectLst/>
                <a:latin typeface="CenturyGothic"/>
              </a:rPr>
              <a:t>Во всяком статистическом распределении неизбежно присутствуют элементы случайности, связанные с тем. что число наблюдений ограничено, что произведены именно те, а не другие опыты, давшие именно те, а не другие результаты. </a:t>
            </a:r>
          </a:p>
          <a:p>
            <a:r>
              <a:rPr lang="ru-RU" sz="1600" dirty="0">
                <a:effectLst/>
                <a:latin typeface="CenturyGothic"/>
              </a:rPr>
              <a:t>Только при очень большом числе наблюдений эти элементы случайности сглаживаются, и случайное явление обнаруживает в полной мере присущую ему закономерность. </a:t>
            </a:r>
          </a:p>
          <a:p>
            <a:r>
              <a:rPr lang="ru-RU" sz="1600" dirty="0">
                <a:effectLst/>
                <a:latin typeface="CenturyGothic"/>
              </a:rPr>
              <a:t>На практике мы почти никогда не имеем дела с таким большим числом наблюдений и вынуждены считаться с тем, что любому ста­тистическому распределению свойственны в большей или меньшей, мере черты случайности. </a:t>
            </a:r>
          </a:p>
          <a:p>
            <a:r>
              <a:rPr lang="ru-RU" sz="1600" dirty="0">
                <a:effectLst/>
                <a:latin typeface="CenturyGothic"/>
              </a:rPr>
              <a:t>Поэтому при обработке статистического материала часто приходится решать вопрос о том, как подобрать для данного статистического ряда теоретическую кривую распределения, выражающую лишь существенные черты статистического материала, но не случайности, связанные с недостаточным объемом эксперимен­тальных данных. Такая задача называется задачей </a:t>
            </a:r>
            <a:r>
              <a:rPr lang="ru-RU" sz="1600" b="1" i="1" dirty="0">
                <a:effectLst/>
                <a:latin typeface="CenturyGothic"/>
              </a:rPr>
              <a:t>выравнивания </a:t>
            </a:r>
            <a:r>
              <a:rPr lang="ru-RU" sz="1600" dirty="0">
                <a:effectLst/>
                <a:latin typeface="CenturyGothic"/>
              </a:rPr>
              <a:t>(сглаживания) </a:t>
            </a:r>
            <a:r>
              <a:rPr lang="ru-RU" sz="1600" b="1" i="1" dirty="0">
                <a:effectLst/>
                <a:latin typeface="CenturyGothic"/>
              </a:rPr>
              <a:t>статистических рядов. </a:t>
            </a:r>
            <a:endParaRPr lang="ru-RU" sz="2400" dirty="0"/>
          </a:p>
          <a:p>
            <a:r>
              <a:rPr lang="ru-RU" sz="1600" dirty="0">
                <a:effectLst/>
                <a:latin typeface="CenturyGothic"/>
              </a:rPr>
              <a:t>Задача выравнивания заключается в том, чтобы подобрать теоре­тическую плавную кривую распределения, с той или иной точки зрения наилучшим образом описывающую данное статистическое рас­пределение. </a:t>
            </a:r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29172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F7FBC3-A44E-964F-B666-9E9DE8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выравнивать?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 правило, принципиальный вид теоретической кривой выбирается заранее из соображений, связанных с существом задачи, а в некоторых случаях просто с внешним видом статистического распределения. Аналитическое выражение выбранной кривой распре­деления зависит от некоторых параметров; задача выравнивания ста­тистического ряда переходит в задачу рационального выбора тех значений параметров, при которых соответствие между статистиче­ским и теоретическим распределениями оказывается наилучшим.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Н</a:t>
                </a:r>
                <a:r>
                  <a:rPr lang="ru-RU" sz="1800" dirty="0">
                    <a:effectLst/>
                    <a:latin typeface="CenturyGothic"/>
                  </a:rPr>
                  <a:t>апример,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                     (</m:t>
                      </m:r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при </m:t>
                              </m:r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или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(</m:t>
                      </m:r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Что это за законы? Что будем подбирать?</a:t>
                </a:r>
                <a:r>
                  <a:rPr lang="ru-RU" sz="1800" dirty="0">
                    <a:effectLst/>
                    <a:latin typeface="CenturyGothic"/>
                  </a:rPr>
                  <a:t>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66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08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EE495-9817-FC44-8AF4-E69421F0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Требуемые ограничения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/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ru-RU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blipFill>
                <a:blip r:embed="rId2"/>
                <a:stretch>
                  <a:fillRect l="-33837" t="-52198" b="-144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5059E-8B0F-B84E-A7F3-92F98676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моментов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5F3B0-D9B2-6746-9392-B6E57E055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Согласно методу моментов, параметры </a:t>
            </a:r>
            <a:r>
              <a:rPr lang="ru-RU" sz="1800" b="1" i="1" dirty="0">
                <a:effectLst/>
                <a:latin typeface="CenturyGothic"/>
              </a:rPr>
              <a:t>а,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. . . выбираются с таким расчетом, чтобы несколько важнейших числовых характеристик (моментов) теоретического распределения были равны соответствующим статистическим характеристикам. </a:t>
            </a:r>
          </a:p>
          <a:p>
            <a:r>
              <a:rPr lang="ru-RU" sz="1800" dirty="0">
                <a:effectLst/>
                <a:latin typeface="CenturyGothic"/>
              </a:rPr>
              <a:t>Например, если теоретическая кри­вая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</a:t>
            </a:r>
            <a:r>
              <a:rPr lang="ru-RU" sz="1800" dirty="0">
                <a:effectLst/>
                <a:latin typeface="CenturyGothic"/>
              </a:rPr>
              <a:t> зависит только от двух параметров </a:t>
            </a:r>
            <a:r>
              <a:rPr lang="ru-RU" sz="1800" b="1" i="1" dirty="0">
                <a:effectLst/>
                <a:latin typeface="CenturyGothic"/>
              </a:rPr>
              <a:t>а </a:t>
            </a:r>
            <a:r>
              <a:rPr lang="ru-RU" sz="1800" dirty="0">
                <a:effectLst/>
                <a:latin typeface="CenturyGothic"/>
              </a:rPr>
              <a:t>и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эти параметры выбираются так, чтобы математическое ожидание и дисперсия теоретического распределения совпадали с соответствующими стати­стическими характеристиками</a:t>
            </a:r>
            <a:r>
              <a:rPr lang="ru-RU" sz="1800" dirty="0">
                <a:latin typeface="CenturyGothic"/>
              </a:rPr>
              <a:t>.</a:t>
            </a:r>
          </a:p>
          <a:p>
            <a:r>
              <a:rPr lang="ru-RU" sz="1800" dirty="0">
                <a:effectLst/>
                <a:latin typeface="CenturyGothic"/>
              </a:rPr>
              <a:t>Если кривая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зависит от трех параметров, можно подобрать их так, чтобы совпали первые три момента, и т. д.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При выравнивании статистических рядов может оказаться полезной специально разработанная система </a:t>
            </a:r>
            <a:r>
              <a:rPr lang="ru-RU" sz="1800" b="1" i="1" dirty="0">
                <a:effectLst/>
                <a:latin typeface="CenturyGothic"/>
              </a:rPr>
              <a:t>кривых Пирсона, </a:t>
            </a:r>
            <a:r>
              <a:rPr lang="ru-RU" sz="1800" dirty="0">
                <a:effectLst/>
                <a:latin typeface="CenturyGothic"/>
              </a:rPr>
              <a:t>каждая из которых зависит в общем случае от четырех пара­метров. При выравнивании эти параметры выбираются с тем расче­том, чтобы сохранить первые четыре момента статистического рас­пределения (математическое ожидание, дисперсию, третий и четвертый моменты).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571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E0E74-CFAC-B246-9C39-23A22039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0DC932-826B-1145-B3EE-375FBEA0E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 целью исследования закона распределения ошибки из­мерения дальности с помощью радиодальномера произведено 400 измерений дальности. Результаты опытов представлены в виде статистического ряда: </a:t>
            </a:r>
            <a:endParaRPr lang="ru-RU" dirty="0"/>
          </a:p>
          <a:p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5">
                <a:extLst>
                  <a:ext uri="{FF2B5EF4-FFF2-40B4-BE49-F238E27FC236}">
                    <a16:creationId xmlns:a16="http://schemas.microsoft.com/office/drawing/2014/main" id="{B601FF44-58D2-4674-AA86-21AFB57D7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4276157"/>
                  </p:ext>
                </p:extLst>
              </p:nvPr>
            </p:nvGraphicFramePr>
            <p:xfrm>
              <a:off x="457200" y="3416650"/>
              <a:ext cx="82296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244526880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00317976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4299533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4805646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2720789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65809393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25400878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32082551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83787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(M)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20;30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30;40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40;50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50;60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60;70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70;80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80;90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90;100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3321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21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72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66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38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51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56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64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257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0,052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0,180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0,165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0,095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0,128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0,140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0,160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0,080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29844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5">
                <a:extLst>
                  <a:ext uri="{FF2B5EF4-FFF2-40B4-BE49-F238E27FC236}">
                    <a16:creationId xmlns:a16="http://schemas.microsoft.com/office/drawing/2014/main" id="{B601FF44-58D2-4674-AA86-21AFB57D7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4276157"/>
                  </p:ext>
                </p:extLst>
              </p:nvPr>
            </p:nvGraphicFramePr>
            <p:xfrm>
              <a:off x="457200" y="3416650"/>
              <a:ext cx="82296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244526880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00317976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4299533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4805646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2720789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65809393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25400878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32082551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83787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33" t="-8197" r="-802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20;30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30;40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40;50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50;60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60;70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70;80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80;90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90;100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3321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33" t="-108197" r="-802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21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72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66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38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51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56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64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257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33" t="-208197" r="-802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0,052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0,180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0,165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0,095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0,128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0,140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0,160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0,080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29844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805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18EA9-4566-0841-9AC7-F7FCB359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F366D45-A51A-2547-A2C1-E6C479BBF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68842"/>
          </a:xfrm>
        </p:spPr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https://colab.research.google.com/drive/1Ce0rPKw1jdU7mRzOkgNRiKIln68XDzR0</a:t>
            </a:r>
            <a:r>
              <a:rPr lang="en" dirty="0"/>
              <a:t> 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BD3F03-5CF2-2642-AF3A-D99851BF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4" y="2804110"/>
            <a:ext cx="4903824" cy="35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7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16BE9-39E8-9240-A129-081F832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согласия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34502D-FD2C-6442-949C-E2529CF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Допустим, что данное статистическое распределение выравнено с помощью некоторой теоретической кривой</a:t>
            </a:r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Как бы хорошо, ни была подобрана теоретическая кривая, между нею и статистическим распределением неизбежны некоторые расхождения.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В</a:t>
            </a:r>
            <a:r>
              <a:rPr lang="ru-RU" sz="1800" dirty="0">
                <a:effectLst/>
                <a:latin typeface="CenturyGothic"/>
              </a:rPr>
              <a:t>опрос: объясняются ли эти расхождения только случайными обстоятельствами, связанными с ограниченным числом наблюдений, или они являются существенными и связаны с тем, что подобранная нами кривая плохо выравнивает данное ста­тистическое распределение?</a:t>
            </a:r>
          </a:p>
          <a:p>
            <a:r>
              <a:rPr lang="ru-RU" sz="1800" dirty="0">
                <a:effectLst/>
                <a:latin typeface="CenturyGothic"/>
              </a:rPr>
              <a:t>Для ответа служат «критерии согласия».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EA7B3F-3100-C247-AB34-412F010D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1" y="2331400"/>
            <a:ext cx="2882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984EC-8705-AE4D-B98E-755ACD41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98CB4-7222-B34B-BFAB-ACD6B93F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7293"/>
            <a:ext cx="7886700" cy="5295014"/>
          </a:xfrm>
        </p:spPr>
        <p:txBody>
          <a:bodyPr>
            <a:normAutofit/>
          </a:bodyPr>
          <a:lstStyle/>
          <a:p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Вентцель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Е.С. Теория вероятностей</a:t>
            </a:r>
          </a:p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Пугачев В.С. Теория вероятностей и математическая статистика</a:t>
            </a:r>
          </a:p>
          <a:p>
            <a:r>
              <a:rPr lang="en" sz="2400" dirty="0" err="1">
                <a:solidFill>
                  <a:srgbClr val="211E1E"/>
                </a:solidFill>
                <a:effectLst/>
                <a:latin typeface="AGaramond"/>
              </a:rPr>
              <a:t>Triola</a:t>
            </a:r>
            <a:r>
              <a:rPr lang="ru-RU" sz="2400" dirty="0">
                <a:solidFill>
                  <a:srgbClr val="211E1E"/>
                </a:solidFill>
                <a:latin typeface="AGaramond"/>
              </a:rPr>
              <a:t> 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M</a:t>
            </a:r>
            <a:r>
              <a:rPr lang="ru-RU" sz="2400" dirty="0">
                <a:solidFill>
                  <a:srgbClr val="211E1E"/>
                </a:solidFill>
                <a:effectLst/>
                <a:latin typeface="AGaramond"/>
              </a:rPr>
              <a:t>.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F.</a:t>
            </a:r>
            <a:r>
              <a:rPr lang="ru-RU" sz="2400" dirty="0">
                <a:solidFill>
                  <a:srgbClr val="211E1E"/>
                </a:solidFill>
                <a:effectLst/>
                <a:latin typeface="AGaramond"/>
              </a:rPr>
              <a:t> 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Elementary statistics </a:t>
            </a:r>
            <a:endParaRPr lang="ru-RU" sz="2400" dirty="0">
              <a:solidFill>
                <a:srgbClr val="211E1E"/>
              </a:solidFill>
              <a:effectLst/>
              <a:latin typeface="AGaramond"/>
            </a:endParaRPr>
          </a:p>
          <a:p>
            <a:r>
              <a:rPr lang="ru-RU" sz="2400" dirty="0" err="1">
                <a:solidFill>
                  <a:srgbClr val="211E1E"/>
                </a:solidFill>
                <a:effectLst/>
                <a:latin typeface="AGaramond"/>
              </a:rPr>
              <a:t>Дауни</a:t>
            </a:r>
            <a:r>
              <a:rPr lang="ru-RU" sz="2400" dirty="0">
                <a:solidFill>
                  <a:srgbClr val="211E1E"/>
                </a:solidFill>
                <a:effectLst/>
                <a:latin typeface="AGaramond"/>
              </a:rPr>
              <a:t> А</a:t>
            </a:r>
            <a:r>
              <a:rPr lang="ru-RU" sz="2400" dirty="0">
                <a:solidFill>
                  <a:srgbClr val="211E1E"/>
                </a:solidFill>
                <a:latin typeface="AGaramond"/>
              </a:rPr>
              <a:t>. </a:t>
            </a:r>
            <a:r>
              <a:rPr lang="ru-RU" sz="2400" dirty="0">
                <a:solidFill>
                  <a:srgbClr val="211E1E"/>
                </a:solidFill>
                <a:effectLst/>
                <a:latin typeface="AGaramond"/>
              </a:rPr>
              <a:t>Байесовские модели. Байесовская статистика на языке 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Python</a:t>
            </a:r>
            <a:endParaRPr lang="ru-RU" sz="2400" dirty="0">
              <a:solidFill>
                <a:srgbClr val="211E1E"/>
              </a:solidFill>
              <a:effectLst/>
              <a:latin typeface="AGaramond"/>
            </a:endParaRPr>
          </a:p>
          <a:p>
            <a:endParaRPr lang="ru-RU" sz="2400" dirty="0">
              <a:solidFill>
                <a:srgbClr val="211E1E"/>
              </a:solidFill>
              <a:latin typeface="AGaramond"/>
            </a:endParaRPr>
          </a:p>
          <a:p>
            <a:endParaRPr lang="ru-RU" sz="2400" dirty="0">
              <a:solidFill>
                <a:srgbClr val="211E1E"/>
              </a:solidFill>
              <a:effectLst/>
              <a:latin typeface="AGaramond"/>
            </a:endParaRPr>
          </a:p>
          <a:p>
            <a:pPr marL="0" indent="0">
              <a:buNone/>
            </a:pPr>
            <a:r>
              <a:rPr lang="en" sz="2400" dirty="0">
                <a:solidFill>
                  <a:srgbClr val="211E1E"/>
                </a:solidFill>
                <a:effectLst/>
                <a:latin typeface="AGaramond"/>
                <a:hlinkClick r:id="rId2"/>
              </a:rPr>
              <a:t>https://github.com/sudakov/lab_it/blob/master/stat.pdf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2553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D6DC3-BD09-234E-8E29-1BB30C24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5EEF37-0B9D-FA45-8B10-66DAFA306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Гипотеза </a:t>
            </a:r>
            <a:r>
              <a:rPr lang="ru-RU" sz="1800" b="1" i="1" dirty="0">
                <a:effectLst/>
                <a:latin typeface="CenturyGothic"/>
              </a:rPr>
              <a:t>Н</a:t>
            </a:r>
            <a:r>
              <a:rPr lang="ru-RU" sz="1800" dirty="0">
                <a:effectLst/>
                <a:latin typeface="CenturyGothic"/>
              </a:rPr>
              <a:t>: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случайная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подчиняется некоторому определенному закону распределения. Этот закон может быть задан в той или иной форме: например, в виде функции распределения </a:t>
            </a:r>
            <a:r>
              <a:rPr lang="en" sz="1800" b="1" i="1" dirty="0">
                <a:effectLst/>
                <a:latin typeface="CenturyGothic"/>
              </a:rPr>
              <a:t>F (x</a:t>
            </a:r>
            <a:r>
              <a:rPr lang="en" sz="1800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или в виде плотности распределения </a:t>
            </a:r>
            <a:r>
              <a:rPr lang="en" sz="1800" b="1" i="1" dirty="0">
                <a:effectLst/>
                <a:latin typeface="CenturyGothic"/>
              </a:rPr>
              <a:t>f ( x ) , </a:t>
            </a:r>
            <a:r>
              <a:rPr lang="ru-RU" sz="1800" dirty="0">
                <a:effectLst/>
                <a:latin typeface="CenturyGothic"/>
              </a:rPr>
              <a:t>или же в виде совокупности вероятностей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b="1" i="1" dirty="0">
                <a:effectLst/>
                <a:latin typeface="CenturyGothic"/>
              </a:rPr>
              <a:t> , </a:t>
            </a:r>
            <a:r>
              <a:rPr lang="ru-RU" sz="1800" dirty="0">
                <a:effectLst/>
                <a:latin typeface="CenturyGothic"/>
              </a:rPr>
              <a:t>где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 — </a:t>
            </a:r>
            <a:r>
              <a:rPr lang="ru-RU" sz="1800" dirty="0">
                <a:effectLst/>
                <a:latin typeface="CenturyGothic"/>
              </a:rPr>
              <a:t>вероятность того, что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попадет в пределы </a:t>
            </a:r>
            <a:r>
              <a:rPr lang="en" sz="1800" b="1" i="1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-</a:t>
            </a:r>
            <a:r>
              <a:rPr lang="ru-RU" sz="1800" dirty="0" err="1">
                <a:effectLst/>
                <a:latin typeface="CenturyGothic"/>
              </a:rPr>
              <a:t>го</a:t>
            </a:r>
            <a:r>
              <a:rPr lang="ru-RU" sz="1800" dirty="0">
                <a:effectLst/>
                <a:latin typeface="CenturyGothic"/>
              </a:rPr>
              <a:t> разряда.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рассмот­рим величину </a:t>
            </a:r>
            <a:r>
              <a:rPr lang="en" sz="1800" b="1" i="1" dirty="0">
                <a:effectLst/>
                <a:latin typeface="CenturyGothic"/>
              </a:rPr>
              <a:t>U , </a:t>
            </a:r>
            <a:r>
              <a:rPr lang="ru-RU" sz="1800" dirty="0">
                <a:effectLst/>
                <a:latin typeface="CenturyGothic"/>
              </a:rPr>
              <a:t>характеризующую степень расхожде­ния теоретического и статистического распределений. </a:t>
            </a:r>
          </a:p>
          <a:p>
            <a:r>
              <a:rPr lang="ru-RU" sz="1800" dirty="0">
                <a:effectLst/>
                <a:latin typeface="CenturyGothic"/>
              </a:rPr>
              <a:t>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может быть выбрана различными способами; например, в качестве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можно взять сумму квадратов отклонений теоретических вероятно­стей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от соответствующих частот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-US" sz="1800" b="1" i="1" baseline="-25000" dirty="0">
                <a:effectLst/>
                <a:latin typeface="CenturyGothic"/>
              </a:rPr>
              <a:t> </a:t>
            </a:r>
            <a:r>
              <a:rPr lang="ru-RU" sz="1800" b="1" i="1" dirty="0">
                <a:effectLst/>
                <a:latin typeface="CenturyGothic"/>
              </a:rPr>
              <a:t>* </a:t>
            </a:r>
            <a:r>
              <a:rPr lang="ru-RU" sz="1800" dirty="0">
                <a:effectLst/>
                <a:latin typeface="CenturyGothic"/>
              </a:rPr>
              <a:t>или же сумму тех же квадратов с некоторыми коэффициентами («весами»), или же максимальное отклонение статистической функции распределения </a:t>
            </a:r>
            <a:r>
              <a:rPr lang="en" sz="1800" b="1" i="1" dirty="0">
                <a:effectLst/>
                <a:latin typeface="CenturyGothic"/>
              </a:rPr>
              <a:t>F*(x) </a:t>
            </a:r>
            <a:r>
              <a:rPr lang="ru-RU" sz="1800" dirty="0">
                <a:effectLst/>
                <a:latin typeface="CenturyGothic"/>
              </a:rPr>
              <a:t>от теоре­тической </a:t>
            </a:r>
            <a:r>
              <a:rPr lang="en" sz="1800" b="1" i="1" dirty="0">
                <a:effectLst/>
                <a:latin typeface="CenturyGothic"/>
              </a:rPr>
              <a:t>F(</a:t>
            </a:r>
            <a:r>
              <a:rPr lang="ru-RU" sz="1800" b="1" i="1" dirty="0">
                <a:effectLst/>
                <a:latin typeface="CenturyGothic"/>
              </a:rPr>
              <a:t>х) </a:t>
            </a:r>
            <a:r>
              <a:rPr lang="ru-RU" sz="1800" dirty="0">
                <a:effectLst/>
                <a:latin typeface="CenturyGothic"/>
              </a:rPr>
              <a:t>и т. д. Допустим, что 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выбрана тем или иным способом. Очевидно, это есть некоторая </a:t>
            </a:r>
            <a:r>
              <a:rPr lang="ru-RU" sz="1800" b="1" i="1" dirty="0">
                <a:effectLst/>
                <a:latin typeface="CenturyGothic"/>
              </a:rPr>
              <a:t>случайная величина.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459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4A5E3-E541-314E-AE1E-31AB5EEF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(2)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59AF10-D3B0-804B-91F0-D01A8C991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Закон распределения  случайной величины </a:t>
            </a:r>
            <a:r>
              <a:rPr lang="en-US" sz="1800" b="1" i="1" dirty="0"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зависит от закона распределения случайной величины </a:t>
            </a:r>
            <a:r>
              <a:rPr lang="en" sz="1800" b="1" i="1" dirty="0">
                <a:effectLst/>
                <a:latin typeface="CenturyGothic"/>
              </a:rPr>
              <a:t>X , </a:t>
            </a:r>
            <a:r>
              <a:rPr lang="ru-RU" sz="1800" dirty="0">
                <a:effectLst/>
                <a:latin typeface="CenturyGothic"/>
              </a:rPr>
              <a:t>над которой производились опыты, и от числа опытов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r>
              <a:rPr lang="ru-RU" sz="1800" dirty="0">
                <a:effectLst/>
                <a:latin typeface="CenturyGothic"/>
              </a:rPr>
              <a:t>Если гипотеза </a:t>
            </a:r>
            <a:r>
              <a:rPr lang="ru-RU" sz="1800" b="1" i="1" dirty="0">
                <a:effectLst/>
                <a:latin typeface="CenturyGothic"/>
              </a:rPr>
              <a:t>Н </a:t>
            </a:r>
            <a:r>
              <a:rPr lang="ru-RU" sz="1800" dirty="0">
                <a:effectLst/>
                <a:latin typeface="CenturyGothic"/>
              </a:rPr>
              <a:t>верна, то закон рас­пределения величины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определяется законом распределения вели­чины </a:t>
            </a:r>
            <a:r>
              <a:rPr lang="en-US" sz="1800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(функцией </a:t>
            </a:r>
            <a:r>
              <a:rPr lang="en-US" sz="1800" dirty="0">
                <a:effectLst/>
                <a:latin typeface="CenturyGothic"/>
              </a:rPr>
              <a:t>F</a:t>
            </a:r>
            <a:r>
              <a:rPr lang="ru-RU" sz="1800" dirty="0">
                <a:effectLst/>
                <a:latin typeface="CenturyGothic"/>
              </a:rPr>
              <a:t>(х)) и числом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Допустим, что этот закон распределения нам известен. В ре­зультате данной̆ серии опытов обнаружено, что выбранная нами мера расхождения </a:t>
            </a:r>
            <a:r>
              <a:rPr lang="en" sz="1800" b="1" i="1" dirty="0">
                <a:latin typeface="CenturyGothic"/>
              </a:rPr>
              <a:t>U</a:t>
            </a:r>
            <a:r>
              <a:rPr lang="en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приняла некоторое значение </a:t>
            </a:r>
            <a:r>
              <a:rPr lang="en-US" sz="1800" b="1" i="1" dirty="0">
                <a:effectLst/>
                <a:latin typeface="CenturyGothic"/>
              </a:rPr>
              <a:t>u</a:t>
            </a:r>
            <a:r>
              <a:rPr lang="ru-RU" sz="1800" dirty="0">
                <a:effectLst/>
                <a:latin typeface="CenturyGothic"/>
              </a:rPr>
              <a:t>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М</a:t>
            </a:r>
            <a:r>
              <a:rPr lang="ru-RU" sz="1800" dirty="0">
                <a:effectLst/>
                <a:latin typeface="CenturyGothic"/>
              </a:rPr>
              <a:t>ожно ли объяснить это случайными причинами или же это расхождение слишком велико и указывает на наличие существенной разницы между теоретическим и статистическим распределениями и, следовательно, на непригодность гипотезы </a:t>
            </a:r>
            <a:r>
              <a:rPr lang="en-US" sz="1800" b="1" i="1" dirty="0">
                <a:effectLst/>
                <a:latin typeface="CenturyGothic"/>
              </a:rPr>
              <a:t>H</a:t>
            </a:r>
            <a:r>
              <a:rPr lang="ru-RU" sz="1800" dirty="0">
                <a:effectLst/>
                <a:latin typeface="CenturyGothic"/>
              </a:rPr>
              <a:t>?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950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BF73A-9C79-8647-AAC8-F987C8A4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2400" dirty="0">
                    <a:latin typeface="CenturyGothic"/>
                  </a:rPr>
                  <a:t>П</a:t>
                </a:r>
                <a:r>
                  <a:rPr lang="ru-RU" sz="2400" dirty="0">
                    <a:effectLst/>
                    <a:latin typeface="CenturyGothic"/>
                  </a:rPr>
                  <a:t>редпо­ложим, что гипотеза </a:t>
                </a:r>
                <a:r>
                  <a:rPr lang="ru-RU" sz="2400" b="1" i="1" dirty="0">
                    <a:effectLst/>
                    <a:latin typeface="CenturyGothic"/>
                  </a:rPr>
                  <a:t>Н </a:t>
                </a:r>
                <a:r>
                  <a:rPr lang="ru-RU" sz="2400" dirty="0">
                    <a:effectLst/>
                    <a:latin typeface="CenturyGothic"/>
                  </a:rPr>
                  <a:t>верна, и вычислим в этом предположении вероятность того, что за счет случайных причин, связанных с недо­статочным объемом опытного материала, мера расхождения </a:t>
                </a:r>
                <a:r>
                  <a:rPr lang="ru-RU" sz="2400" b="1" i="1" dirty="0">
                    <a:effectLst/>
                    <a:latin typeface="CenturyGothic"/>
                  </a:rPr>
                  <a:t>и </a:t>
                </a:r>
                <a:r>
                  <a:rPr lang="ru-RU" sz="2400" dirty="0">
                    <a:effectLst/>
                    <a:latin typeface="CenturyGothic"/>
                  </a:rPr>
                  <a:t>ока­жется не меньше, чем наблюденное нами в опыте значение. </a:t>
                </a:r>
                <a:r>
                  <a:rPr lang="ru-RU" sz="2400" dirty="0">
                    <a:latin typeface="CenturyGothic"/>
                  </a:rPr>
                  <a:t>В</a:t>
                </a:r>
                <a:r>
                  <a:rPr lang="ru-RU" sz="2400" dirty="0">
                    <a:effectLst/>
                    <a:latin typeface="CenturyGothic"/>
                  </a:rPr>
                  <a:t>ычислим вероятность события: </a:t>
                </a:r>
                <a:endParaRPr lang="en-US" sz="24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sz="2400" dirty="0"/>
              </a:p>
              <a:p>
                <a:r>
                  <a:rPr lang="ru-RU" sz="2400" dirty="0">
                    <a:effectLst/>
                    <a:latin typeface="CenturyGothic"/>
                  </a:rPr>
                  <a:t>Если эта вероятность весьма мала, то гипотезу следует </a:t>
                </a:r>
                <a:r>
                  <a:rPr lang="ru-RU" sz="2400" i="1" dirty="0">
                    <a:effectLst/>
                    <a:latin typeface="CenturyGothic"/>
                  </a:rPr>
                  <a:t>отверг­нуть </a:t>
                </a:r>
                <a:r>
                  <a:rPr lang="ru-RU" sz="2400" dirty="0">
                    <a:effectLst/>
                    <a:latin typeface="CenturyGothic"/>
                  </a:rPr>
                  <a:t>как мало правдоподобную</a:t>
                </a:r>
              </a:p>
              <a:p>
                <a:r>
                  <a:rPr lang="ru-RU" sz="2400" dirty="0">
                    <a:latin typeface="CenturyGothic"/>
                  </a:rPr>
                  <a:t>Е</a:t>
                </a:r>
                <a:r>
                  <a:rPr lang="ru-RU" sz="2400" dirty="0">
                    <a:effectLst/>
                    <a:latin typeface="CenturyGothic"/>
                  </a:rPr>
                  <a:t>сли же эта вероятность значительна, следует признать, что </a:t>
                </a:r>
                <a:r>
                  <a:rPr lang="ru-RU" sz="2400" i="1" dirty="0">
                    <a:effectLst/>
                    <a:latin typeface="CenturyGothic"/>
                  </a:rPr>
                  <a:t>экспериментальные данные не противоречат гипотезе </a:t>
                </a:r>
                <a:r>
                  <a:rPr lang="ru-RU" sz="2400" b="1" i="1" dirty="0">
                    <a:effectLst/>
                    <a:latin typeface="CenturyGothic"/>
                  </a:rPr>
                  <a:t>Н</a:t>
                </a:r>
                <a:r>
                  <a:rPr lang="ru-RU" sz="2400" i="1" dirty="0">
                    <a:effectLst/>
                    <a:latin typeface="CenturyGothic"/>
                  </a:rPr>
                  <a:t>.</a:t>
                </a: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96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5A81B-BDA0-EF45-96BF-34E92EEF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следует выбирать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 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915E14-510A-5440-85A1-5566DEFC4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При некоторых способах ее выбора закон распределения величины </a:t>
            </a:r>
            <a:r>
              <a:rPr lang="en-US" sz="32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обладает весьма простыми свойствами. </a:t>
            </a:r>
            <a:endParaRPr lang="en-US" sz="1800" dirty="0"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При</a:t>
            </a:r>
            <a:r>
              <a:rPr lang="ru-RU" sz="1800" dirty="0">
                <a:effectLst/>
                <a:latin typeface="CenturyGothic"/>
              </a:rPr>
              <a:t> достаточно большом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latin typeface="CenturyGothic"/>
              </a:rPr>
              <a:t>он п</a:t>
            </a:r>
            <a:r>
              <a:rPr lang="ru-RU" sz="1800" dirty="0">
                <a:effectLst/>
                <a:latin typeface="CenturyGothic"/>
              </a:rPr>
              <a:t>рактически не зависит от функции </a:t>
            </a:r>
            <a:r>
              <a:rPr lang="en-US" sz="1800" b="1" i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ru-RU" sz="18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ru-RU" sz="1800" b="1" i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х</a:t>
            </a:r>
            <a:r>
              <a:rPr lang="ru-RU" sz="18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ru-RU" sz="1800" i="1" dirty="0">
                <a:effectLst/>
                <a:latin typeface="CenturyGothic"/>
              </a:rPr>
              <a:t>.</a:t>
            </a:r>
            <a:endParaRPr lang="en-US" sz="1800" i="1" dirty="0">
              <a:effectLst/>
              <a:latin typeface="CenturyGothic"/>
            </a:endParaRPr>
          </a:p>
          <a:p>
            <a:pPr marL="3810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19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FB18D-FBA2-C844-B462-3733724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П</a:t>
                </a:r>
                <a:r>
                  <a:rPr lang="ru-RU" sz="1800" dirty="0">
                    <a:effectLst/>
                    <a:latin typeface="CenturyGothic"/>
                  </a:rPr>
                  <a:t>роизведено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независимых опытов, в каждом из которых случайная величина </a:t>
                </a:r>
                <a:r>
                  <a:rPr lang="en" sz="1800" b="1" i="1" dirty="0">
                    <a:effectLst/>
                    <a:latin typeface="CenturyGothic"/>
                  </a:rPr>
                  <a:t>X </a:t>
                </a:r>
                <a:r>
                  <a:rPr lang="ru-RU" sz="1800" dirty="0">
                    <a:effectLst/>
                    <a:latin typeface="CenturyGothic"/>
                  </a:rPr>
                  <a:t>приняла определенное значение. Результаты опытов сведены 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 разрядов и оформлены в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виде ста­тистического ряда: </a:t>
                </a:r>
                <a:endParaRPr lang="en-US" sz="1800" dirty="0">
                  <a:effectLst/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r>
                  <a:rPr lang="ru-RU" sz="1800" dirty="0">
                    <a:effectLst/>
                    <a:latin typeface="CenturyGothic"/>
                  </a:rPr>
                  <a:t>Зная теоретический закон распределения, можно найти теорети­ческие вероятности попадания случайной величины в каждый из разрядов: </a:t>
                </a: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ru-RU" sz="1800" dirty="0"/>
                  <a:t>В качестве меры возьмем</a:t>
                </a:r>
              </a:p>
              <a:p>
                <a:endParaRPr lang="ru-RU" sz="1800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/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blipFill>
                <a:blip r:embed="rId4"/>
                <a:stretch>
                  <a:fillRect l="-6701" t="-112903" b="-1741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6">
                <a:extLst>
                  <a:ext uri="{FF2B5EF4-FFF2-40B4-BE49-F238E27FC236}">
                    <a16:creationId xmlns:a16="http://schemas.microsoft.com/office/drawing/2014/main" id="{BFAAA2AD-7837-4F9A-B1A0-FBA1FE22C2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253280"/>
                  </p:ext>
                </p:extLst>
              </p:nvPr>
            </p:nvGraphicFramePr>
            <p:xfrm>
              <a:off x="1364609" y="2788015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75187475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83258159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40448033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2350442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8598880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;</a:t>
                          </a:r>
                          <a:r>
                            <a:rPr lang="ru-RU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;</a:t>
                          </a:r>
                          <a:r>
                            <a:rPr lang="ru-RU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;</a:t>
                          </a:r>
                          <a:r>
                            <a:rPr lang="ru-RU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202633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501458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6">
                <a:extLst>
                  <a:ext uri="{FF2B5EF4-FFF2-40B4-BE49-F238E27FC236}">
                    <a16:creationId xmlns:a16="http://schemas.microsoft.com/office/drawing/2014/main" id="{BFAAA2AD-7837-4F9A-B1A0-FBA1FE22C2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253280"/>
                  </p:ext>
                </p:extLst>
              </p:nvPr>
            </p:nvGraphicFramePr>
            <p:xfrm>
              <a:off x="1364609" y="2788015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75187475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83258159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40448033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2350442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8598880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00" t="-8065" r="-401500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500" t="-8065" r="-301500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502" t="-8065" r="-200000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1000" t="-8065" r="-1000" b="-1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02633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00" t="-109836" r="-40150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500" t="-109836" r="-30150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502" t="-109836" r="-20000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1000" t="-109836" r="-1000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1458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36967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FA7E8-D04A-D647-BF25-9717E669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Коэффициенты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(«веса» разрядов) вводятся потому, что в общем случае отклонения, относящиеся к различным разрядам, нельзя счи­тать равноправными по значимости.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Одно и то же по абсолютной величине отклонение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dirty="0">
                    <a:effectLst/>
                    <a:latin typeface="CenturyGothic"/>
                  </a:rPr>
                  <a:t>* —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>
                    <a:effectLst/>
                    <a:latin typeface="CenturyGothic"/>
                  </a:rPr>
                  <a:t> 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может быть мало значитель­ным, если сама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велика, и очень заметным, если она мала. Поэтому естественно «веса»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взять обратно пропорциональ­ными вероятностям разрядов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</a:t>
                </a:r>
              </a:p>
              <a:p>
                <a:r>
                  <a:rPr lang="ru-RU" sz="1800" b="1" i="1" dirty="0">
                    <a:latin typeface="CenturyGothic"/>
                  </a:rPr>
                  <a:t>Если положить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то при больших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закон распределения величины </a:t>
                </a:r>
                <a:r>
                  <a:rPr lang="en" sz="1800" b="1" i="1" dirty="0">
                    <a:latin typeface="CenturyGothic"/>
                  </a:rPr>
                  <a:t>U</a:t>
                </a:r>
                <a:r>
                  <a:rPr lang="en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обладает весьма простыми свойствами: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он практически не зависит от функции рас­пределения </a:t>
                </a:r>
                <a:r>
                  <a:rPr lang="en-US" sz="1800" b="1" i="1" dirty="0">
                    <a:latin typeface="CenturyGothic"/>
                  </a:rPr>
                  <a:t>F</a:t>
                </a:r>
                <a:r>
                  <a:rPr lang="ru-RU" sz="1800" b="1" i="1" dirty="0">
                    <a:effectLst/>
                    <a:latin typeface="CenturyGothic"/>
                  </a:rPr>
                  <a:t> ( х ) </a:t>
                </a:r>
                <a:r>
                  <a:rPr lang="ru-RU" sz="1800" dirty="0">
                    <a:effectLst/>
                    <a:latin typeface="CenturyGothic"/>
                  </a:rPr>
                  <a:t>и от числа опытов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а зависит только от числа разрядов </a:t>
                </a:r>
                <a:r>
                  <a:rPr lang="en-US" sz="1800" b="1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,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Этот закон при увеличении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приближается к «распределению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» 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11" t="-2211" r="-5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387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41A6F-F1DF-1549-A739-219CC70D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Мера расхождения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/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blipFill>
                <a:blip r:embed="rId3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/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blipFill>
                <a:blip r:embed="rId4"/>
                <a:stretch>
                  <a:fillRect t="-92857" b="-1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/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20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000" dirty="0"/>
                  <a:t> с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степенями свободы – это распределение суммы квадратов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независимых случайных величин, каждая из которых подчинена нормальному закону с 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ожиданием = </a:t>
                </a:r>
                <a:r>
                  <a:rPr lang="ru-RU" sz="2000" i="1" dirty="0"/>
                  <a:t>0</a:t>
                </a:r>
                <a:r>
                  <a:rPr lang="ru-RU" sz="2000" dirty="0"/>
                  <a:t> и дисперсией = 1. </a:t>
                </a:r>
              </a:p>
              <a:p>
                <a:r>
                  <a:rPr lang="ru-RU" sz="2000" dirty="0"/>
                  <a:t>Плотность распределения:</a:t>
                </a:r>
              </a:p>
              <a:p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пр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и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гамма функция.</a:t>
                </a:r>
                <a:endParaRPr lang="en-US" sz="2000" dirty="0"/>
              </a:p>
              <a:p>
                <a:r>
                  <a:rPr lang="ru-RU" sz="2000" dirty="0"/>
                  <a:t>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dirty="0"/>
                  <a:t> и дисперсия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i="1" dirty="0">
                    <a:ea typeface="Cambria Math" panose="02040503050406030204" pitchFamily="18" charset="0"/>
                  </a:rPr>
                  <a:t>.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blipFill>
                <a:blip r:embed="rId5"/>
                <a:stretch>
                  <a:fillRect l="-10708" t="-35443" b="-83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980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Функция плотности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4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4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t="-3406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7FB6978-740E-1F4E-9D84-9340E2A8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43" y="1701208"/>
            <a:ext cx="6728713" cy="49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6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AFC51-401A-DE43-B018-00EF4F35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определить число степеней свободы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 зависит от параметра </a:t>
                </a:r>
                <a:r>
                  <a:rPr lang="en-US" sz="1800" b="1" i="1" dirty="0">
                    <a:latin typeface="CenturyGothic"/>
                  </a:rPr>
                  <a:t>r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называемого числом «сте­пеней свободы» распределения. Число «степеней свободы» </a:t>
                </a:r>
                <a:r>
                  <a:rPr lang="en-US" sz="1800" i="1" dirty="0">
                    <a:latin typeface="CenturyGothic"/>
                  </a:rPr>
                  <a:t>r</a:t>
                </a:r>
                <a:r>
                  <a:rPr lang="ru-RU" sz="1800" dirty="0">
                    <a:effectLst/>
                    <a:latin typeface="CenturyGothic"/>
                  </a:rPr>
                  <a:t> равно числу разрядов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минус число независимых условий («связей»), на­ложенных на частоты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endParaRPr lang="en-US" sz="1800" b="1" i="1" dirty="0">
                  <a:latin typeface="CenturyGothic"/>
                </a:endParaRPr>
              </a:p>
              <a:p>
                <a:r>
                  <a:rPr lang="ru-RU" sz="1800" b="1" i="1" dirty="0">
                    <a:latin typeface="CenturyGothic"/>
                  </a:rPr>
                  <a:t>Примеры условий:</a:t>
                </a: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196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49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посчитать критерий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https://colab.research.google.com/drive/1EuF6rmUqZtt8EQEThsVeiSbNZ8G7TKcx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742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BE704-43EC-2A45-84C1-8311DBE6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Математическая статистика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EE543E-1FB4-5043-B7F5-6FD6FDE27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/>
              <a:t>Разработка методов регистрации, описания и анализа статисти­ческих экспериментальных данных, получаемых в результате наблю­дения массовых случайных явлений, составляет предмет специальной науки — математической статистики.</a:t>
            </a:r>
          </a:p>
          <a:p>
            <a:endParaRPr lang="ru-RU" sz="2400" dirty="0"/>
          </a:p>
          <a:p>
            <a:r>
              <a:rPr lang="ru-RU" sz="2400" dirty="0"/>
              <a:t>Задачи математической статистики касаются вопросов обра­ботки наблюдений над массовыми случайными явлениями, но в зави­симости от характера решаемого практического вопроса и от объема имеющегося экспериментального материала эти задачи могут принимать ту или иную форму. </a:t>
            </a:r>
          </a:p>
          <a:p>
            <a:pPr marL="38100" indent="0">
              <a:buNone/>
            </a:pPr>
            <a:endParaRPr lang="ru-RU" sz="2400" dirty="0"/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38134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57409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</p:spPr>
            <p:txBody>
              <a:bodyPr/>
              <a:lstStyle/>
              <a:p>
                <a:r>
                  <a:rPr lang="ru-RU" sz="16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latin typeface="CenturyGothic"/>
                  </a:rPr>
                  <a:t>д</a:t>
                </a:r>
                <a:r>
                  <a:rPr lang="ru-RU" sz="1600" dirty="0">
                    <a:effectLst/>
                    <a:latin typeface="CenturyGothic"/>
                  </a:rPr>
                  <a:t>ает возможность оценить степень согласован­ности теоретического и статистического распределений,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Будем исхо­дить из того,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действительно 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(</a:t>
                </a:r>
                <a:r>
                  <a:rPr lang="ru-RU" sz="1600" b="1" i="1" dirty="0">
                    <a:effectLst/>
                    <a:latin typeface="CenturyGothic"/>
                  </a:rPr>
                  <a:t>х).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Тогда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(</a:t>
                </a:r>
                <a:r>
                  <a:rPr lang="en" sz="1600" b="1" i="1" dirty="0">
                    <a:effectLst/>
                    <a:latin typeface="CenturyGothic"/>
                  </a:rPr>
                  <a:t>p-value</a:t>
                </a:r>
                <a:r>
                  <a:rPr lang="ru-RU" sz="1600" b="1" i="1" dirty="0">
                    <a:effectLst/>
                    <a:latin typeface="CenturyGothic"/>
                  </a:rPr>
                  <a:t>)</a:t>
                </a:r>
                <a:r>
                  <a:rPr lang="ru-RU" sz="1600" dirty="0">
                    <a:effectLst/>
                    <a:latin typeface="CenturyGothic"/>
                  </a:rPr>
                  <a:t>, есть вероятность того, что за счет чисто случайных причин мера расхож­дения теоретического и статистического распределений будет не меньше, чем фактически наблюденное в данной серии опытов значение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Если эта вероятность</a:t>
                </a:r>
                <a:r>
                  <a:rPr lang="ru-RU" sz="1600" b="1" i="1" dirty="0">
                    <a:effectLst/>
                    <a:latin typeface="CenturyGothic"/>
                  </a:rPr>
                  <a:t>, р </a:t>
                </a:r>
                <a:r>
                  <a:rPr lang="ru-RU" sz="1600" dirty="0">
                    <a:effectLst/>
                    <a:latin typeface="CenturyGothic"/>
                  </a:rPr>
                  <a:t>весьма мала (настолько мала, что событие с такой вероятностью можно считать практически невозможным), то результат опыта следует считать противоречащим гипотезе </a:t>
                </a:r>
                <a:r>
                  <a:rPr lang="ru-RU" sz="1600" b="1" i="1" dirty="0">
                    <a:effectLst/>
                    <a:latin typeface="CenturyGothic"/>
                  </a:rPr>
                  <a:t>Н </a:t>
                </a:r>
                <a:r>
                  <a:rPr lang="ru-RU" sz="1600" dirty="0">
                    <a:latin typeface="CenturyGothic"/>
                  </a:rPr>
                  <a:t>о</a:t>
                </a:r>
                <a:r>
                  <a:rPr lang="ru-RU" sz="1600" dirty="0">
                    <a:effectLst/>
                    <a:latin typeface="CenturyGothic"/>
                  </a:rPr>
                  <a:t> том, что закон распределения величины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есть </a:t>
                </a:r>
                <a:r>
                  <a:rPr lang="en" sz="1600" b="1" i="1" dirty="0">
                    <a:effectLst/>
                    <a:latin typeface="CenturyGothic"/>
                  </a:rPr>
                  <a:t>F ( x ) . </a:t>
                </a:r>
                <a:endParaRPr lang="ru-RU" sz="1600" b="1" i="1" dirty="0">
                  <a:effectLst/>
                  <a:latin typeface="CenturyGothic"/>
                </a:endParaRPr>
              </a:p>
              <a:p>
                <a:r>
                  <a:rPr lang="ru-RU" sz="1600" dirty="0">
                    <a:effectLst/>
                    <a:latin typeface="CenturyGothic"/>
                  </a:rPr>
                  <a:t>Эту гипотезу следует отбросить как неправдоподобную. Напротив, если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</a:t>
                </a:r>
                <a:r>
                  <a:rPr lang="ru-RU" sz="1600" dirty="0">
                    <a:effectLst/>
                    <a:latin typeface="CenturyGothic"/>
                  </a:rPr>
                  <a:t>сравнительно велика, можно признать расхождения меж­ду теоретическим и статистическим распределениями несущественными и отнести их за счет случайных причин. Гипотезу </a:t>
                </a:r>
                <a:r>
                  <a:rPr lang="en-US" sz="1600" b="1" i="1" dirty="0">
                    <a:effectLst/>
                    <a:latin typeface="CenturyGothic"/>
                  </a:rPr>
                  <a:t>H</a:t>
                </a:r>
                <a:r>
                  <a:rPr lang="ru-RU" sz="1600" b="1" i="1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effectLst/>
                    <a:latin typeface="CenturyGothic"/>
                  </a:rPr>
                  <a:t>о том,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</a:t>
                </a:r>
                <a:r>
                  <a:rPr lang="en" sz="1600" dirty="0">
                    <a:effectLst/>
                    <a:latin typeface="CenturyGothic"/>
                  </a:rPr>
                  <a:t>(</a:t>
                </a:r>
                <a:r>
                  <a:rPr lang="ru-RU" sz="1600" dirty="0">
                    <a:effectLst/>
                    <a:latin typeface="CenturyGothic"/>
                  </a:rPr>
                  <a:t>х), можно считать правдо­подобной или, по крайней мере, не противоречащей опытным данным. </a:t>
                </a:r>
                <a:endParaRPr lang="en-US" sz="1600" dirty="0">
                  <a:effectLst/>
                  <a:latin typeface="CenturyGothic"/>
                </a:endParaRPr>
              </a:p>
              <a:p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  <a:blipFill>
                <a:blip r:embed="rId2"/>
                <a:stretch>
                  <a:fillRect l="-1235" t="-2320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567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2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33DF02-B1C7-EB48-875D-5F6FA0A8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01" y="2070950"/>
            <a:ext cx="7066397" cy="37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2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B386E-1B4A-6B41-B2AE-94398425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 сколько должно быть мало </a:t>
            </a:r>
            <a:r>
              <a:rPr lang="en-US" sz="4000" dirty="0"/>
              <a:t>p-value?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В</a:t>
                </a:r>
                <a:r>
                  <a:rPr lang="ru-RU" sz="1800" dirty="0">
                    <a:effectLst/>
                    <a:latin typeface="CenturyGothic"/>
                  </a:rPr>
                  <a:t>опрос неопределенный; он не может быть решен из математических соображений, так же как и вопрос о том, насколько мала должна быть вероятность события для того, чтобы считать его практически невозможным.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На практике, если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оказывается меньшим чем 0,1, рекомендуется проверить экспе­римент, если возможно — повторить его и в случае, если заметные расхождения снова появятся, пытаться искать более подходящий для описания статистических данных закон распределения. </a:t>
                </a:r>
                <a:endParaRPr lang="ru-RU" dirty="0"/>
              </a:p>
              <a:p>
                <a:r>
                  <a:rPr lang="ru-RU" sz="1800" dirty="0">
                    <a:latin typeface="CenturyGothic"/>
                  </a:rPr>
                  <a:t>С</a:t>
                </a:r>
                <a:r>
                  <a:rPr lang="ru-RU" sz="1800" dirty="0">
                    <a:effectLst/>
                    <a:latin typeface="CenturyGothic"/>
                  </a:rPr>
                  <a:t> помощью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(или любого другого критерия согласия) можно только в некоторых случаях </a:t>
                </a:r>
                <a:r>
                  <a:rPr lang="ru-RU" sz="1800" b="1" i="1" dirty="0">
                    <a:effectLst/>
                    <a:latin typeface="CenturyGothic"/>
                  </a:rPr>
                  <a:t>опровергнуть</a:t>
                </a:r>
                <a:r>
                  <a:rPr lang="ru-RU" sz="1800" dirty="0">
                    <a:effectLst/>
                    <a:latin typeface="CenturyGothic"/>
                  </a:rPr>
                  <a:t> выбранную гипотезу </a:t>
                </a:r>
                <a:r>
                  <a:rPr lang="ru-RU" sz="1800" b="1" i="1" dirty="0">
                    <a:effectLst/>
                    <a:latin typeface="CenturyGothic"/>
                  </a:rPr>
                  <a:t>Н </a:t>
                </a:r>
                <a:r>
                  <a:rPr lang="ru-RU" sz="1800" dirty="0">
                    <a:effectLst/>
                    <a:latin typeface="CenturyGothic"/>
                  </a:rPr>
                  <a:t>и отбросить ее как явно несо­гласную с опытными данными</a:t>
                </a:r>
                <a:r>
                  <a:rPr lang="ru-RU" sz="1800" dirty="0">
                    <a:latin typeface="CenturyGothic"/>
                  </a:rPr>
                  <a:t>.</a:t>
                </a:r>
                <a:endParaRPr lang="ru-RU" sz="1800" dirty="0">
                  <a:effectLst/>
                  <a:latin typeface="CenturyGothic"/>
                </a:endParaRPr>
              </a:p>
              <a:p>
                <a:r>
                  <a:rPr lang="ru-RU" sz="1800" dirty="0">
                    <a:latin typeface="CenturyGothic"/>
                  </a:rPr>
                  <a:t>Е</a:t>
                </a:r>
                <a:r>
                  <a:rPr lang="ru-RU" sz="1800" dirty="0">
                    <a:effectLst/>
                    <a:latin typeface="CenturyGothic"/>
                  </a:rPr>
                  <a:t>сли же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велика, то этот факт сам по себе ни в коем случае не может считаться доказатель­ством справедливости гипотезы </a:t>
                </a:r>
                <a:r>
                  <a:rPr lang="ru-RU" sz="1800" b="1" i="1" dirty="0">
                    <a:effectLst/>
                    <a:latin typeface="CenturyGothic"/>
                  </a:rPr>
                  <a:t>Н, </a:t>
                </a:r>
                <a:r>
                  <a:rPr lang="ru-RU" sz="1800" dirty="0">
                    <a:effectLst/>
                    <a:latin typeface="CenturyGothic"/>
                  </a:rPr>
                  <a:t>а указывает только на то, что гипотеза не противоречит опытным данным.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269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85605-854C-0E46-B1B3-E9BD2CD4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</p:spPr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Какова бы ни была функция распределения </a:t>
                </a:r>
                <a:r>
                  <a:rPr lang="en-US" sz="1800" dirty="0">
                    <a:effectLst/>
                    <a:latin typeface="CenturyGothic"/>
                  </a:rPr>
                  <a:t>F</a:t>
                </a:r>
                <a:r>
                  <a:rPr lang="ru-RU" sz="1800" dirty="0">
                    <a:effectLst/>
                    <a:latin typeface="CenturyGothic"/>
                  </a:rPr>
                  <a:t>(</a:t>
                </a:r>
                <a:r>
                  <a:rPr lang="ru-RU" sz="1800" b="1" i="1" dirty="0">
                    <a:effectLst/>
                    <a:latin typeface="CenturyGothic"/>
                  </a:rPr>
                  <a:t>х</a:t>
                </a:r>
                <a:r>
                  <a:rPr lang="ru-RU" sz="1800" dirty="0">
                    <a:effectLst/>
                    <a:latin typeface="CenturyGothic"/>
                  </a:rPr>
                  <a:t>) непрерывной случайной величины </a:t>
                </a:r>
                <a:r>
                  <a:rPr lang="en" sz="1800" b="1" i="1" dirty="0">
                    <a:effectLst/>
                    <a:latin typeface="CenturyGothic"/>
                  </a:rPr>
                  <a:t>X, </a:t>
                </a:r>
                <a:r>
                  <a:rPr lang="ru-RU" sz="1800" dirty="0">
                    <a:effectLst/>
                    <a:latin typeface="CenturyGothic"/>
                  </a:rPr>
                  <a:t>при неограниченном возрастании числа независимых наблюдений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вероятность неравенства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sz="1800" dirty="0">
                    <a:effectLst/>
                    <a:latin typeface="CenturyGothic"/>
                  </a:rPr>
                  <a:t>стремится к пределу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  <a:blipFill>
                <a:blip r:embed="rId2"/>
                <a:stretch>
                  <a:fillRect l="-1233" t="-2181" b="-193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/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blipFill>
                <a:blip r:embed="rId3"/>
                <a:stretch>
                  <a:fillRect t="-22857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BC2B32-301B-1443-B3BF-10A416E8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938" y="3599734"/>
            <a:ext cx="4206091" cy="320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3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6" y="274637"/>
            <a:ext cx="9037674" cy="1143200"/>
          </a:xfrm>
        </p:spPr>
        <p:txBody>
          <a:bodyPr/>
          <a:lstStyle/>
          <a:p>
            <a:r>
              <a:rPr lang="ru-RU" dirty="0"/>
              <a:t>Как посчитать критерий</a:t>
            </a:r>
            <a:r>
              <a:rPr lang="en-US" dirty="0"/>
              <a:t> </a:t>
            </a:r>
            <a:r>
              <a:rPr lang="ru-RU" dirty="0"/>
              <a:t>Колмогорова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https://colab.research.google.com/drive/1g9aS5RpoBYB-xcwreZ0TCns0RBBL-mdv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5858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E32C2-8F5C-1C44-AC12-0C4B0D6E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Колмогорова. Когда применим?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М</a:t>
                </a:r>
                <a:r>
                  <a:rPr lang="ru-RU" sz="1800" dirty="0">
                    <a:effectLst/>
                    <a:latin typeface="CenturyGothic"/>
                  </a:rPr>
                  <a:t>ожно применять только в случае, когда гипотетическое распреде­ление </a:t>
                </a:r>
                <a:r>
                  <a:rPr lang="en" sz="1800" b="1" i="1" dirty="0">
                    <a:effectLst/>
                    <a:latin typeface="CenturyGothic"/>
                  </a:rPr>
                  <a:t>F(</a:t>
                </a:r>
                <a:r>
                  <a:rPr lang="ru-RU" sz="1800" b="1" i="1" dirty="0">
                    <a:effectLst/>
                    <a:latin typeface="CenturyGothic"/>
                  </a:rPr>
                  <a:t>х) </a:t>
                </a:r>
                <a:r>
                  <a:rPr lang="ru-RU" sz="1800" dirty="0">
                    <a:effectLst/>
                    <a:latin typeface="CenturyGothic"/>
                  </a:rPr>
                  <a:t>полностью известно заранее из каких-либо теоретиче­ских соображений, т. е. когда известен не только вид функции рас­пределения </a:t>
                </a:r>
                <a:r>
                  <a:rPr lang="en" sz="1800" b="1" i="1" dirty="0">
                    <a:effectLst/>
                    <a:latin typeface="CenturyGothic"/>
                  </a:rPr>
                  <a:t>F(</a:t>
                </a:r>
                <a:r>
                  <a:rPr lang="ru-RU" sz="1800" b="1" i="1" dirty="0">
                    <a:effectLst/>
                    <a:latin typeface="CenturyGothic"/>
                  </a:rPr>
                  <a:t>х), </a:t>
                </a:r>
                <a:r>
                  <a:rPr lang="ru-RU" sz="1800" dirty="0">
                    <a:effectLst/>
                    <a:latin typeface="CenturyGothic"/>
                  </a:rPr>
                  <a:t>но и все входящие в нее параметры.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Такой случай сравнительно редко встречается на практике. Обычно из теоретиче­ских соображений известен только общий вид функции </a:t>
                </a:r>
                <a:r>
                  <a:rPr lang="en" sz="1800" b="1" i="1" dirty="0">
                    <a:effectLst/>
                    <a:latin typeface="CenturyGothic"/>
                  </a:rPr>
                  <a:t>F(x)</a:t>
                </a:r>
                <a:r>
                  <a:rPr lang="en" sz="1800" i="1" dirty="0">
                    <a:effectLst/>
                    <a:latin typeface="CenturyGothic"/>
                  </a:rPr>
                  <a:t>,</a:t>
                </a:r>
                <a:r>
                  <a:rPr lang="ru-RU" sz="1800" i="1" dirty="0">
                    <a:effectLst/>
                    <a:latin typeface="CenturyGothic"/>
                  </a:rPr>
                  <a:t> </a:t>
                </a:r>
                <a:r>
                  <a:rPr lang="en" sz="1800" i="1" dirty="0">
                    <a:effectLst/>
                    <a:latin typeface="CenturyGothic"/>
                  </a:rPr>
                  <a:t>a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входящие в нее числовые параметры определяются по данному статистическому материалу.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При применении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это обстоятельство учитывается соответствующим уменьшением числа степеней свободы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r>
                  <a:rPr lang="ru-RU" sz="1800" dirty="0">
                    <a:effectLst/>
                    <a:latin typeface="CenturyGothic"/>
                  </a:rPr>
                  <a:t>Критерий А. Н. Колмогорова такого согласования не предусматривает. Если все же применять этот критерий в тех случаях, когда параметры теоретического распределения выбираются по статистическим данным, критерий дает заведомо завышенные зна­чения вероятности Р(Х); поэтому мы в ряде случаев рискуем принять как правдоподобную гипотезу, в действительности плохо согласую­щуюся с опытными данными.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942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CFA1A-4026-3E40-A4C1-A4E74AEB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параметров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09CFCA-115A-4A42-B221-1B7601128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поиска закона распределения нужно много наблюдений</a:t>
            </a:r>
          </a:p>
          <a:p>
            <a:r>
              <a:rPr lang="ru-RU" dirty="0"/>
              <a:t>А что делать если их мало?</a:t>
            </a:r>
          </a:p>
          <a:p>
            <a:r>
              <a:rPr lang="ru-RU" dirty="0"/>
              <a:t>На основе ограниченного </a:t>
            </a:r>
            <a:r>
              <a:rPr lang="ru-RU"/>
              <a:t>числа наблюдений можно </a:t>
            </a:r>
            <a:r>
              <a:rPr lang="ru-RU" dirty="0"/>
              <a:t>приблизительно найти параметры законов – мат. ожидание, дисперсия …</a:t>
            </a:r>
          </a:p>
          <a:p>
            <a:r>
              <a:rPr lang="ru-RU" dirty="0"/>
              <a:t>Любая оценка на основе опытов – случайная величина</a:t>
            </a:r>
          </a:p>
          <a:p>
            <a:r>
              <a:rPr lang="ru-RU" dirty="0"/>
              <a:t>Будем заниматься поиском «оценок параметров»</a:t>
            </a:r>
          </a:p>
          <a:p>
            <a:r>
              <a:rPr lang="ru-RU" dirty="0"/>
              <a:t>Желательно найти оценку с минимальной ошибкой</a:t>
            </a:r>
          </a:p>
        </p:txBody>
      </p:sp>
    </p:spTree>
    <p:extLst>
      <p:ext uri="{BB962C8B-B14F-4D97-AF65-F5344CB8AC3E}">
        <p14:creationId xmlns:p14="http://schemas.microsoft.com/office/powerpoint/2010/main" val="3917285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27F5B-17C0-7047-9E29-B781EE87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Общая задача оценки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Дано:</a:t>
                </a:r>
              </a:p>
              <a:p>
                <a:pPr marL="38100" indent="0">
                  <a:buNone/>
                </a:pPr>
                <a:r>
                  <a:rPr lang="ru-RU" dirty="0"/>
                  <a:t>Наблюдения </a:t>
                </a:r>
                <a:r>
                  <a:rPr lang="ru-RU" dirty="0" err="1"/>
                  <a:t>сл.величины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r>
                  <a:rPr lang="ru-RU" dirty="0"/>
                  <a:t>Закон распределения наблюдений одинаков</a:t>
                </a:r>
              </a:p>
              <a:p>
                <a:pPr marL="3810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ru-RU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оценка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- это функция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- это случайная величина </a:t>
                </a:r>
              </a:p>
              <a:p>
                <a:pPr marL="38100" indent="0">
                  <a:buNone/>
                </a:pPr>
                <a:r>
                  <a:rPr lang="ru-RU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зависит от:</a:t>
                </a:r>
              </a:p>
              <a:p>
                <a:pPr marL="38100" indent="0">
                  <a:buNone/>
                </a:pPr>
                <a:r>
                  <a:rPr lang="ru-RU" dirty="0"/>
                  <a:t>1) закона распределения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2) числа наблюдений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Требуется найти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удовлетворяющую требованиям на следующем слайде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5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724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Требования к оценке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Состоятельность: при увеличении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сходиться по вероятности к параметру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Эффективность: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быть получена за приемлемое время, поэтому требования могут немного нарушаться. 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 r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303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D1AB8-81F2-ED4A-989C-9BB6F5D0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</a:t>
            </a:r>
            <a:r>
              <a:rPr lang="ru-RU" dirty="0" err="1"/>
              <a:t>мат.ожидания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34A31A5-F86E-9C4D-968E-C8A0D6AE10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Состоятельность: следует из закона больших чисел</a:t>
                </a:r>
              </a:p>
              <a:p>
                <a:pPr marL="38100" indent="0">
                  <a:buNone/>
                </a:pPr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Эффективность?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Для нормального закона – эффективна, для других может быть не так.</a:t>
                </a:r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34A31A5-F86E-9C4D-968E-C8A0D6AE1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4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88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8C997-2541-4341-8FFE-B0C15B42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задачи статистики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1FAB6E-EF29-2843-A5C2-CF15DC7A5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Определить закон распределения случайной величины (системы случайных величин)</a:t>
            </a:r>
          </a:p>
          <a:p>
            <a:r>
              <a:rPr lang="ru-RU" dirty="0"/>
              <a:t>Проверить правдоподобие гипотез</a:t>
            </a:r>
          </a:p>
          <a:p>
            <a:r>
              <a:rPr lang="ru-RU" dirty="0"/>
              <a:t>Найти неизвестные параметры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1494498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35B95-E1F4-8142-9F82-4822FC16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7336DA7-A5EB-9148-83E6-03C39C973A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Предположим: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Состоятельность: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 err="1"/>
                  <a:t>Несмещенность</a:t>
                </a:r>
                <a:r>
                  <a:rPr lang="en-US" sz="2000" dirty="0"/>
                  <a:t>?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sz="20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7336DA7-A5EB-9148-83E6-03C39C973A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4092" b="-309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781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39B85-B1F7-1442-8443-AA129417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Несмещенность</a:t>
            </a:r>
            <a:r>
              <a:rPr lang="ru-RU" dirty="0"/>
              <a:t>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7E5B947-EF7F-8841-95F8-24B74BEFA1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Пусть начало координат будет в точке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dirty="0"/>
                  <a:t>. </a:t>
                </a:r>
                <a:r>
                  <a:rPr lang="ru-RU" dirty="0"/>
                  <a:t>Тогда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𝑛𝐷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так как опыты независимы</a:t>
                </a: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ru-RU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7E5B947-EF7F-8841-95F8-24B74BEFA1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8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821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126E4-63B5-5145-8E4F-0A361786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Несмещенная 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18763F-7D2B-644D-A404-49B59091B2E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ru-RU" dirty="0"/>
                  <a:t>, то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/>
                  <a:t>, поэтому если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dirty="0"/>
                  <a:t> состоятельна, то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ru-RU" dirty="0"/>
                  <a:t> состоятельна.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Иногда удобней вычислить: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18763F-7D2B-644D-A404-49B59091B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9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075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67019E-6F16-944E-B1B9-1C5ED2E6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5CEC9B-4BA1-534B-BECF-1F215248543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К каким ошибкам может привести замена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?</a:t>
                </a:r>
              </a:p>
              <a:p>
                <a:pPr marL="38100" indent="0">
                  <a:buNone/>
                </a:pPr>
                <a:r>
                  <a:rPr lang="ru-RU" b="0" dirty="0"/>
                  <a:t>Найти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b="0" dirty="0"/>
                  <a:t>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b="0" dirty="0"/>
                  <a:t>=0.9, 0.95, 0.99, чтобы</a:t>
                </a:r>
                <a:endParaRPr lang="en-US" b="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 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доверительный интервал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Что тут случайно?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ru-RU" dirty="0"/>
                  <a:t>?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- доверительная вероятность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5CEC9B-4BA1-534B-BECF-1F2152485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5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AB5CF7-B9BB-4B0B-A117-6F146791A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4692373"/>
            <a:ext cx="81153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9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C1DFD-2661-2C45-B44D-FE302121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Нахождение доверительного интервала для </a:t>
            </a:r>
            <a:r>
              <a:rPr lang="ru-RU" sz="4000" dirty="0" err="1"/>
              <a:t>мат.ожидания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966B944-6918-3849-9E42-7585E9D633A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6567" y="1600200"/>
                <a:ext cx="8229600" cy="4967600"/>
              </a:xfrm>
            </p:spPr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   </m:t>
                      </m:r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При большом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600" dirty="0"/>
                  <a:t> (на практике даже для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600" dirty="0"/>
                  <a:t> </a:t>
                </a:r>
                <a:r>
                  <a:rPr lang="en-US" sz="1600" dirty="0"/>
                  <a:t>10</a:t>
                </a:r>
                <a:r>
                  <a:rPr lang="ru-RU" sz="1600" dirty="0"/>
                  <a:t>-</a:t>
                </a:r>
                <a:r>
                  <a:rPr lang="en-US" sz="1600" dirty="0"/>
                  <a:t>20</a:t>
                </a:r>
                <a:r>
                  <a:rPr lang="ru-RU" sz="1600" dirty="0"/>
                  <a:t>)</a:t>
                </a:r>
                <a:r>
                  <a:rPr lang="en-US" sz="1600" dirty="0"/>
                  <a:t> </a:t>
                </a:r>
                <a:r>
                  <a:rPr lang="ru-RU" sz="1600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sz="1600" dirty="0"/>
                  <a:t> приближенно можно считать нормальным. Параметры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и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600" dirty="0"/>
                  <a:t>.</a:t>
                </a:r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Приближенно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966B944-6918-3849-9E42-7585E9D63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6567" y="1600200"/>
                <a:ext cx="8229600" cy="4967600"/>
              </a:xfrm>
              <a:blipFill>
                <a:blip r:embed="rId2"/>
                <a:stretch>
                  <a:fillRect t="-4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426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41F1E-7D1F-0947-9CEF-B8429C9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Пример нахождения доверительного интервала для </a:t>
            </a:r>
            <a:r>
              <a:rPr lang="ru-RU" sz="4000" dirty="0" err="1"/>
              <a:t>мат.ожидания</a:t>
            </a:r>
            <a:endParaRPr lang="ru-RU" sz="4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A688B-CF23-3246-81F9-52A7701F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https://colab.research.google.com/drive/16VGMdfp8xvsBNBhMttWlzsJHuLKXPc6D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2313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C9367-7A73-4C4E-A2A9-9BE7572F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25AE3B2-76C3-4A49-902C-C64001E9745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</m:t>
                      </m:r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величины не являются независимыми, они зависят от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dirty="0"/>
                  <a:t> куда входят все. Но 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</a:t>
                </a:r>
                <a:r>
                  <a:rPr lang="ru-RU" dirty="0"/>
                  <a:t>0</a:t>
                </a:r>
                <a:r>
                  <a:rPr lang="en-US" dirty="0"/>
                  <a:t>—30 </a:t>
                </a:r>
                <a:r>
                  <a:rPr lang="ru-RU" dirty="0"/>
                  <a:t>его можно считать нормальным.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b="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даст невысокую точность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25AE3B2-76C3-4A49-902C-C64001E97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4066" r="-1543" b="-3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755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24A23-DA98-CC4B-AC3C-9993E9B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дисперсии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57B3A58-1CDC-2D47-AB01-5D22BF4976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6794205" cy="5257800"/>
              </a:xfrm>
            </p:spPr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-US" sz="1400" b="0" dirty="0"/>
                  <a:t> </a:t>
                </a:r>
                <a:r>
                  <a:rPr lang="ru-RU" sz="1400" b="0" dirty="0"/>
                  <a:t>Для нормального </a:t>
                </a:r>
                <a:r>
                  <a:rPr lang="ru-RU" sz="1400" dirty="0"/>
                  <a:t>закона: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sz="1400" b="0" i="0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400" dirty="0"/>
                  <a:t>Для равномерного закона: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den>
                      </m:f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1.8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+1.2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+1.2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ra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400" dirty="0"/>
                  <a:t>Когда закон не известен и нет оснований считать что он сильно отличается от нормального (не обладает заметным эксцессом), то рекомендуется считать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sub>
                    </m:sSub>
                  </m:oMath>
                </a14:m>
                <a:r>
                  <a:rPr lang="ru-RU" sz="1400" dirty="0"/>
                  <a:t> по формуле для нормального закона.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57B3A58-1CDC-2D47-AB01-5D22BF4976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6794205" cy="5257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Статистическая помощь! .Общая теория статистики. - 5.9. Моменты  распределения и показатели его формы">
            <a:extLst>
              <a:ext uri="{FF2B5EF4-FFF2-40B4-BE49-F238E27FC236}">
                <a16:creationId xmlns:a16="http://schemas.microsoft.com/office/drawing/2014/main" id="{5613E38A-C4A0-1A46-9CCD-5F3FCDF5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32" y="3429000"/>
            <a:ext cx="3191680" cy="167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04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41F1E-7D1F-0947-9CEF-B8429C9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Пример нахождения доверительного интервала для дисперсии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A688B-CF23-3246-81F9-52A7701F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https://colab.research.google.com/drive/16VGMdfp8xvsBNBhMttWlzsJHuLKXPc6D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6288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CDC59C-4FE4-F445-BF00-C738935A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Точные методы построения доверительных интервалов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DCD6F0-178D-2F43-B11A-D1AC6395D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точного нахождения доверительных интервалов нужно знать закон распределения 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Х</a:t>
            </a:r>
          </a:p>
          <a:p>
            <a:r>
              <a:rPr lang="ru-RU" dirty="0"/>
              <a:t>Параметры этого закона иногда можно и не знать. Задача решается путем перехода к другой случайной величине. </a:t>
            </a:r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40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505B8-E3BD-644F-A4D1-F7452F91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статистическая совокупность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32C58A-F928-F24D-9D6A-7347FC46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Дана случайная величина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ru-RU" dirty="0"/>
              <a:t>Совокупность наблюдаемых значений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/>
              <a:t> </a:t>
            </a:r>
            <a:r>
              <a:rPr lang="ru-RU" dirty="0"/>
              <a:t>- простой статистический ряд (простая статистическая совокупность)</a:t>
            </a:r>
          </a:p>
          <a:p>
            <a:r>
              <a:rPr lang="ru-RU" dirty="0"/>
              <a:t>Статистическая функция распределения </a:t>
            </a:r>
            <a:r>
              <a:rPr lang="en-US" dirty="0"/>
              <a:t>X</a:t>
            </a:r>
            <a:r>
              <a:rPr lang="ru-RU" dirty="0"/>
              <a:t>: </a:t>
            </a:r>
          </a:p>
          <a:p>
            <a:pPr marL="0" indent="0" algn="ctr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F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916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46703-AE68-FB49-A5F9-43617D98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 для нормального закона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B67E976-1D06-634E-989E-FFF31A56B3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3097635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Подчиняется закону распределения Стьюдента с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-1</a:t>
                </a:r>
                <a:r>
                  <a:rPr lang="en-US" dirty="0"/>
                  <a:t> </a:t>
                </a:r>
                <a:r>
                  <a:rPr lang="ru-RU" dirty="0"/>
                  <a:t>степенью свободы: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B67E976-1D06-634E-989E-FFF31A56B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3097635"/>
              </a:xfrm>
              <a:blipFill>
                <a:blip r:embed="rId2"/>
                <a:stretch>
                  <a:fillRect l="-1111" r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5521B3-1954-435C-AE95-339660BFD8AD}"/>
                  </a:ext>
                </a:extLst>
              </p:cNvPr>
              <p:cNvSpPr txBox="1"/>
              <p:nvPr/>
            </p:nvSpPr>
            <p:spPr>
              <a:xfrm>
                <a:off x="1736521" y="3533176"/>
                <a:ext cx="5217134" cy="11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Г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п</m:t>
                              </m:r>
                            </m:e>
                          </m:rad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Г(</m:t>
                          </m:r>
                          <m:f>
                            <m:f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5521B3-1954-435C-AE95-339660BFD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21" y="3533176"/>
                <a:ext cx="5217134" cy="1101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0C2331D-B5C5-4AE8-88A5-19EB3B55F2FF}"/>
              </a:ext>
            </a:extLst>
          </p:cNvPr>
          <p:cNvSpPr txBox="1"/>
          <p:nvPr/>
        </p:nvSpPr>
        <p:spPr>
          <a:xfrm>
            <a:off x="457200" y="469783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indent="0">
              <a:buNone/>
            </a:pPr>
            <a:r>
              <a:rPr lang="ru-RU" dirty="0"/>
              <a:t>Где Г(х) – известная гамма-функция: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F54D79-508B-4D4B-AC43-F4742F702443}"/>
                  </a:ext>
                </a:extLst>
              </p:cNvPr>
              <p:cNvSpPr txBox="1"/>
              <p:nvPr/>
            </p:nvSpPr>
            <p:spPr>
              <a:xfrm>
                <a:off x="3047040" y="5257800"/>
                <a:ext cx="2596095" cy="724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х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𝑖𝑛𝑓</m:t>
                          </m:r>
                        </m:sup>
                        <m:e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F54D79-508B-4D4B-AC43-F4742F702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040" y="5257800"/>
                <a:ext cx="2596095" cy="724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734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3CDEA-1D6C-6341-82D8-02E55D83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 для нормального закона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93110D8-0C71-374C-9920-1854DD3855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имеет распределение хи-квадрат </a:t>
                </a:r>
                <a:r>
                  <a:rPr lang="en-US" dirty="0"/>
                  <a:t>c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степенью свободы.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пр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и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93110D8-0C71-374C-9920-1854DD385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191" t="-43478" b="-71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227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484F4-B85F-1543-93AE-61ED3D7B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 к величине </a:t>
            </a:r>
            <a:r>
              <a:rPr lang="en-US" dirty="0"/>
              <a:t>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B3A483E-7F7D-BC41-A347-DD999B4B74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38100" indent="0">
                  <a:buNone/>
                </a:pPr>
                <a:endParaRPr lang="en-US" sz="200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Так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четная функция: 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по таблице можно найти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по заданному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.          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B3A483E-7F7D-BC41-A347-DD999B4B7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512" r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155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88748-54E4-A942-B3E9-578234C2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расчетов</a:t>
            </a:r>
            <a:r>
              <a:rPr lang="en-US" dirty="0"/>
              <a:t> </a:t>
            </a:r>
            <a:r>
              <a:rPr lang="ru-RU" dirty="0"/>
              <a:t>интервала </a:t>
            </a:r>
            <a:r>
              <a:rPr lang="ru-RU" dirty="0" err="1"/>
              <a:t>мат.ожидания</a:t>
            </a:r>
            <a:r>
              <a:rPr lang="ru-RU" dirty="0"/>
              <a:t> Т-критерием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F762F-AD41-1B41-8A66-42C648FD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https://colab.research.google.com/drive/1H2oZnJRXir3GrjzHHZtqcmNkr89OfL9y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182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41AF1-1DC3-CC47-904F-D257C797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Точный интервал для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8357192" cy="49676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ru-RU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8100" indent="0">
                  <a:buNone/>
                </a:pPr>
                <a:r>
                  <a:rPr lang="ru-RU" sz="2400" dirty="0"/>
                  <a:t>Закон не симметричен</a:t>
                </a:r>
              </a:p>
              <a:p>
                <a:pPr marL="38100" indent="0">
                  <a:buNone/>
                </a:pPr>
                <a:r>
                  <a:rPr lang="ru-RU" sz="2400" dirty="0"/>
                  <a:t>Условимся выбирать интервал так чтобы слева и справа была одинаковая площадь: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8357192" cy="4967600"/>
              </a:xfrm>
              <a:blipFill>
                <a:blip r:embed="rId2"/>
                <a:stretch>
                  <a:fillRect l="-759" t="-256" r="-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368411-F216-41CA-8B74-036CADC02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82" y="4267200"/>
            <a:ext cx="56864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41AF1-1DC3-CC47-904F-D257C797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Точный интервал для дисперсии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8229600" cy="49676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Равносильно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8229600" cy="4967600"/>
              </a:xfrm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4499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88748-54E4-A942-B3E9-578234C2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расчетов</a:t>
            </a:r>
            <a:r>
              <a:rPr lang="en-US" dirty="0"/>
              <a:t> </a:t>
            </a:r>
            <a:r>
              <a:rPr lang="ru-RU" dirty="0"/>
              <a:t>интервала дисперсии </a:t>
            </a:r>
            <a:r>
              <a:rPr lang="en-US" dirty="0"/>
              <a:t>V-</a:t>
            </a:r>
            <a:r>
              <a:rPr lang="ru-RU" dirty="0"/>
              <a:t>критерием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F762F-AD41-1B41-8A66-42C648FD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https://colab.research.google.com/drive/1H2oZnJRXir3GrjzHHZtqcmNkr89OfL9y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072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91F7F-A98D-0F4B-95B5-E2C9FAD1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вероятности по частоте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D3E59B2-E741-F344-8FAF-161CCE574A5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Оценка вероятности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это среднее сл. величины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ru-RU" dirty="0"/>
                  <a:t>, в каждом опыте она принимает значение 1, если событие произошло и 0, если не произошло.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это минимально возможная дисперсия, т.е. оценка эффективна. </a:t>
                </a:r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D3E59B2-E741-F344-8FAF-161CCE574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r="-21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4654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CBDC-3D5A-9A48-A96B-9DE59F88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вероятности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1CFE03A-401F-0E43-A20B-BBF33DC817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1800" dirty="0"/>
                  <a:t>Если число опытов велико и 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1800" dirty="0"/>
                  <a:t> </a:t>
                </a:r>
                <a:r>
                  <a:rPr lang="ru-RU" sz="1800" dirty="0"/>
                  <a:t>не слишком мала и не слишком велика, то распределение частоты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1800" dirty="0"/>
                  <a:t> близко нормальному. Достаточно чтобы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sz="1800" dirty="0"/>
                  <a:t> </a:t>
                </a:r>
                <a:r>
                  <a:rPr lang="ru-RU" sz="1800" dirty="0"/>
                  <a:t>и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(1-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)n</a:t>
                </a:r>
                <a:r>
                  <a:rPr lang="en-US" sz="1800" dirty="0"/>
                  <a:t> </a:t>
                </a:r>
                <a:r>
                  <a:rPr lang="ru-RU" sz="1800" dirty="0"/>
                  <a:t>были больше 4-х.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ru-RU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1CFE03A-401F-0E43-A20B-BBF33DC81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4" r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05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E8ACC-CDAF-FE48-A40E-9047A7EA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вероятности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61E6EE7-612C-6C4D-91E9-7670621CB9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00200"/>
                <a:ext cx="5635256" cy="4967600"/>
              </a:xfrm>
            </p:spPr>
            <p:txBody>
              <a:bodyPr/>
              <a:lstStyle/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Заменяя неравенство на равенство получим 2 корня:</a:t>
                </a:r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61E6EE7-612C-6C4D-91E9-7670621CB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5635256" cy="4967600"/>
              </a:xfrm>
              <a:blipFill>
                <a:blip r:embed="rId2"/>
                <a:stretch>
                  <a:fillRect l="-901" b="-20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E8C5D1B5-ABD5-6C46-B510-CEF9CA30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22" y="3087877"/>
            <a:ext cx="4727678" cy="366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74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57200" y="425274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Визуализация распределений</a:t>
            </a:r>
            <a:endParaRPr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202019" y="2057400"/>
            <a:ext cx="8846288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Продажи </a:t>
            </a:r>
            <a:r>
              <a:rPr lang="en" dirty="0"/>
              <a:t>Apple iPhone </a:t>
            </a:r>
            <a:r>
              <a:rPr lang="ru-RU" dirty="0"/>
              <a:t>стремительно растут, не так ли?</a:t>
            </a:r>
            <a:endParaRPr dirty="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26" y="2742938"/>
            <a:ext cx="5709265" cy="37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10443-D7A8-6B4B-A106-7860B84E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</a:t>
            </a:r>
            <a:r>
              <a:rPr lang="ru-RU" dirty="0" err="1"/>
              <a:t>дов.интервала</a:t>
            </a:r>
            <a:r>
              <a:rPr lang="ru-RU" dirty="0"/>
              <a:t> для вероятности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DE488E-8668-E548-AE4C-1DE29D368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https://colab.research.google.com/drive/1ORHrjbGAdMKI5WVmlzgcvfBxwUI65ah-</a:t>
            </a:r>
            <a:endParaRPr lang="en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1294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03171-CE3D-F040-A6E4-D0532717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802127F-4ECD-794B-938E-C584A08AFC8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Число наблюдений события (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ru-RU" dirty="0"/>
                  <a:t>) в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опытах распределено по биномиальному закону:</a:t>
                </a: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b="0" dirty="0"/>
              </a:p>
              <a:p>
                <a:pPr marL="38100" indent="0">
                  <a:buNone/>
                </a:pPr>
                <a:r>
                  <a:rPr lang="ru-RU" dirty="0"/>
                  <a:t>Распределение не симметрично. </a:t>
                </a:r>
              </a:p>
              <a:p>
                <a:pPr marL="38100" indent="0">
                  <a:buNone/>
                </a:pPr>
                <a:r>
                  <a:rPr lang="ru-RU" dirty="0"/>
                  <a:t>Так как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прерывистая, то интервала в точности соответствующего доверительной вероятности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может не существовать. </a:t>
                </a:r>
              </a:p>
              <a:p>
                <a:pPr marL="38100" indent="0">
                  <a:buNone/>
                </a:pPr>
                <a:r>
                  <a:rPr lang="ru-RU" dirty="0"/>
                  <a:t>В качестве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возьмем наименьший интервал, вероятность попасть левее или правее которого будет больше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dirty="0"/>
                  <a:t>.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802127F-4ECD-794B-938E-C584A08AF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81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161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9F3F5-F0FA-6440-A35E-A0F2702B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5C1B586-5A2C-7043-98EF-617E2ADEBB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5C1B586-5A2C-7043-98EF-617E2ADEBB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0716" b="-4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161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12AF6-7BCB-3542-B4BC-4E45BCAC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</a:t>
            </a:r>
            <a:r>
              <a:rPr lang="ru-RU" dirty="0" err="1"/>
              <a:t>дов.интервала</a:t>
            </a:r>
            <a:r>
              <a:rPr lang="ru-RU" dirty="0"/>
              <a:t> для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201E9A-3231-854D-868E-3196800C2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https://colab.research.google.com/drive/1ORHrjbGAdMKI5WVmlzgcvfBxwUI65ah-</a:t>
            </a:r>
            <a:endParaRPr lang="en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6678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83ADB-40EA-4545-8DB0-5F36C613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необходимого числа опытов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2377C9-54DD-7B4F-8572-2F4913919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223" y="2539684"/>
            <a:ext cx="5677786" cy="4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802B74-2619-8340-BB5E-6D49F875B56C}"/>
              </a:ext>
            </a:extLst>
          </p:cNvPr>
          <p:cNvSpPr txBox="1"/>
          <p:nvPr/>
        </p:nvSpPr>
        <p:spPr>
          <a:xfrm>
            <a:off x="457200" y="1663743"/>
            <a:ext cx="8314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u="none" strike="noStrike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Проведено 25 опытов, в которых событие А произошло 12 раз. Найти ориентировочно число опытов </a:t>
            </a:r>
            <a:r>
              <a:rPr lang="en" sz="1600" b="0" i="0" u="none" strike="noStrike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n, </a:t>
            </a:r>
            <a:r>
              <a:rPr lang="ru-RU" sz="1600" b="0" i="0" u="none" strike="noStrike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которое понадобится для того, чтобы с вероятностью = 0.9 ошибка от замены вероятности частотой не превзошла 20%.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76F89-4902-C94F-8C17-54F351C61E29}"/>
              </a:ext>
            </a:extLst>
          </p:cNvPr>
          <p:cNvSpPr txBox="1"/>
          <p:nvPr/>
        </p:nvSpPr>
        <p:spPr>
          <a:xfrm>
            <a:off x="90377" y="5657671"/>
            <a:ext cx="270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indent="0">
              <a:buNone/>
            </a:pPr>
            <a:r>
              <a:rPr lang="en" dirty="0">
                <a:hlinkClick r:id="rId3"/>
              </a:rPr>
              <a:t>https://colab.research.google.com/drive/1ORHrjbGAdMKI5WVmlzgcvfBxwUI65ah-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38055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421D8-99BA-DA4B-AAA5-A0FA5603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необходимого числа опытов (2)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A68E7E-4A84-154A-AE00-F3FD5D7CF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latin typeface="LucidaSansUnicode"/>
              </a:rPr>
              <a:t>П</a:t>
            </a:r>
            <a:r>
              <a:rPr lang="ru-RU" sz="1800" dirty="0">
                <a:effectLst/>
                <a:latin typeface="LucidaSansUnicode"/>
              </a:rPr>
              <a:t>осле выполнения потребного числа опытов может понадобиться новая проверка точности определения вероятности по частоте, так как будет получено в общем случае уже другое значение частоты р*, отличное от наблюденного в ранее проведенных опытах. </a:t>
            </a:r>
          </a:p>
          <a:p>
            <a:r>
              <a:rPr lang="ru-RU" sz="1800" dirty="0">
                <a:effectLst/>
                <a:latin typeface="LucidaSansUnicode"/>
              </a:rPr>
              <a:t>Может оказаться, что число опытов все еще недостаточно для обеспечения необходимой точности, и его придется несколько увеличить. </a:t>
            </a:r>
          </a:p>
          <a:p>
            <a:r>
              <a:rPr lang="ru-RU" sz="1800" dirty="0">
                <a:effectLst/>
                <a:latin typeface="LucidaSansUnicode"/>
              </a:rPr>
              <a:t>Однако первое приближение, полученное описанным выше методом, может служить для ориентировочного предварительного пла­нирования серии опытов с точки зрения требуемого на них времени, денежных затрат и т.д.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28174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CEF80-D386-A341-BF86-1098BACF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числа опытов для малой вероятности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D8E9FF9-C2EE-A54E-8D9C-0782014A08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.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Дано событие 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А</a:t>
                </a:r>
                <a:r>
                  <a:rPr lang="ru-RU" dirty="0"/>
                  <a:t>, его вероятность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ru-RU" dirty="0"/>
                  <a:t>, Обозначим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dirty="0"/>
                  <a:t> – </a:t>
                </a:r>
                <a:r>
                  <a:rPr lang="ru-RU" dirty="0"/>
                  <a:t>событие 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А</a:t>
                </a:r>
                <a:r>
                  <a:rPr lang="ru-RU" dirty="0"/>
                  <a:t> не появилось ни разу в серии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опытов.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rad>
                    </m:oMath>
                  </m:oMathPara>
                </a14:m>
                <a:endParaRPr lang="ru-RU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" sz="1800" dirty="0">
                    <a:hlinkClick r:id="rId2"/>
                  </a:rPr>
                  <a:t>https://colab.research.google.com/drive/1ORHrjbGAdMKI5WVmlzgcvfBxwUI65ah-</a:t>
                </a:r>
                <a:endParaRPr lang="en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D8E9FF9-C2EE-A54E-8D9C-0782014A0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038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38BB0-1BD0-7E41-B929-3062B5B94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числа опытов для нулевой частоты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33245102-401A-FC4C-BA92-970215B4A44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b="0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ru-RU" b="0" dirty="0"/>
              </a:p>
              <a:p>
                <a:pPr marL="38100" indent="0">
                  <a:lnSpc>
                    <a:spcPct val="150000"/>
                  </a:lnSpc>
                  <a:buNone/>
                </a:pPr>
                <a:endParaRPr lang="ru-RU" b="0" dirty="0"/>
              </a:p>
              <a:p>
                <a:pPr marL="38100" indent="0">
                  <a:buNone/>
                </a:pPr>
                <a:r>
                  <a:rPr lang="en" sz="1800" dirty="0">
                    <a:hlinkClick r:id="rId2"/>
                  </a:rPr>
                  <a:t>https://colab.research.google.com/drive/1ORHrjbGAdMKI5WVmlzgcvfBxwUI65ah-</a:t>
                </a:r>
                <a:endParaRPr lang="ru-RU" sz="1800" dirty="0"/>
              </a:p>
              <a:p>
                <a:pPr marL="38100" indent="0">
                  <a:buNone/>
                </a:pPr>
                <a:endParaRPr lang="ru-RU" b="0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33245102-401A-FC4C-BA92-970215B4A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664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08D600-73A2-2D41-A3FE-F94ECA02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Оценки для числовых характеристик </a:t>
            </a:r>
            <a:br>
              <a:rPr lang="ru-RU" sz="4000" dirty="0"/>
            </a:br>
            <a:r>
              <a:rPr lang="ru-RU" sz="4000" dirty="0"/>
              <a:t>системы случайных величин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C15E77C-CC7D-4747-8214-D8E2DD673FF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Рассмотрим случай двух случайных величин </a:t>
                </a:r>
              </a:p>
              <a:p>
                <a:pPr marL="38100" indent="0">
                  <a:buNone/>
                </a:pPr>
                <a:r>
                  <a:rPr lang="ru-RU" sz="1800" dirty="0">
                    <a:latin typeface="LucidaSansUnicode"/>
                  </a:rPr>
                  <a:t>Даны </a:t>
                </a:r>
                <a:r>
                  <a:rPr lang="ru-RU" sz="1800" dirty="0">
                    <a:effectLst/>
                    <a:latin typeface="LucidaSansUnicode"/>
                  </a:rPr>
                  <a:t>результаты </a:t>
                </a:r>
                <a:r>
                  <a:rPr lang="en-US" sz="1800" i="1" dirty="0">
                    <a:effectLst/>
                    <a:latin typeface="LucidaSansUnicode"/>
                  </a:rPr>
                  <a:t>n</a:t>
                </a:r>
                <a:r>
                  <a:rPr lang="ru-RU" sz="1800" dirty="0">
                    <a:effectLst/>
                    <a:latin typeface="LucidaSansUnicode"/>
                  </a:rPr>
                  <a:t> независимых опытов над системо</a:t>
                </a:r>
                <a:r>
                  <a:rPr lang="ru-RU" sz="1800" dirty="0">
                    <a:latin typeface="LucidaSansUnicode"/>
                  </a:rPr>
                  <a:t>й</a:t>
                </a:r>
                <a:r>
                  <a:rPr lang="ru-RU" sz="1800" dirty="0">
                    <a:effectLst/>
                    <a:latin typeface="LucidaSansUnicode"/>
                  </a:rPr>
                  <a:t> случа</a:t>
                </a:r>
                <a:r>
                  <a:rPr lang="ru-RU" sz="1800" dirty="0">
                    <a:latin typeface="LucidaSansUnicode"/>
                  </a:rPr>
                  <a:t>й</a:t>
                </a:r>
                <a:r>
                  <a:rPr lang="ru-RU" sz="1800" dirty="0">
                    <a:effectLst/>
                    <a:latin typeface="LucidaSansUnicode"/>
                  </a:rPr>
                  <a:t>ных величин (</a:t>
                </a:r>
                <a:r>
                  <a:rPr lang="en" sz="1800" i="1" dirty="0">
                    <a:effectLst/>
                    <a:latin typeface="LucidaSansUnicode"/>
                  </a:rPr>
                  <a:t>X</a:t>
                </a:r>
                <a:r>
                  <a:rPr lang="en" sz="1800" dirty="0">
                    <a:effectLst/>
                    <a:latin typeface="LucidaSansUnicode"/>
                  </a:rPr>
                  <a:t>, </a:t>
                </a:r>
                <a:r>
                  <a:rPr lang="en-US" sz="1800" i="1" dirty="0">
                    <a:effectLst/>
                    <a:latin typeface="LucidaSansUnicode"/>
                  </a:rPr>
                  <a:t>Y</a:t>
                </a:r>
                <a:r>
                  <a:rPr lang="ru-RU" sz="1800" dirty="0">
                    <a:effectLst/>
                    <a:latin typeface="LucidaSansUnicode"/>
                  </a:rPr>
                  <a:t>)</a:t>
                </a:r>
                <a:r>
                  <a:rPr lang="ru-RU" sz="1800" dirty="0">
                    <a:latin typeface="LucidaSansUnicode"/>
                  </a:rPr>
                  <a:t>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Требуется найти оценки для числовых характеристик системы: </a:t>
                </a:r>
                <a:endParaRPr lang="ru-RU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;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ru-RU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</a:p>
              <a:p>
                <a:pPr marL="3810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dirty="0"/>
                  <a:t>.</a:t>
                </a:r>
              </a:p>
              <a:p>
                <a:pPr marL="38100" indent="0">
                  <a:buNone/>
                </a:pPr>
                <a:r>
                  <a:rPr lang="ru-RU" sz="1800" dirty="0"/>
                  <a:t>Корреляционный момент</a:t>
                </a:r>
                <a:r>
                  <a:rPr lang="en-US" sz="1800" dirty="0"/>
                  <a:t> (</a:t>
                </a:r>
                <a:r>
                  <a:rPr lang="ru-RU" sz="1800" dirty="0"/>
                  <a:t>ковариация</a:t>
                </a:r>
                <a:r>
                  <a:rPr lang="en-US" sz="1800" dirty="0"/>
                  <a:t>)</a:t>
                </a:r>
                <a:r>
                  <a:rPr lang="ru-RU" sz="1800" dirty="0">
                    <a:effectLst/>
                    <a:latin typeface="LucidaSansUnicode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Коэффициент корреляции</a:t>
                </a:r>
                <a:r>
                  <a:rPr lang="en-US" sz="1800" dirty="0">
                    <a:effectLst/>
                    <a:latin typeface="LucidaSansUnicode"/>
                  </a:rPr>
                  <a:t> (</a:t>
                </a:r>
                <a:r>
                  <a:rPr lang="ru-RU" sz="1800" dirty="0">
                    <a:latin typeface="LucidaSansUnicode"/>
                  </a:rPr>
                  <a:t>Пирсона</a:t>
                </a:r>
                <a:r>
                  <a:rPr lang="en-US" sz="1800" dirty="0">
                    <a:effectLst/>
                    <a:latin typeface="LucidaSansUnicode"/>
                  </a:rPr>
                  <a:t>)</a:t>
                </a:r>
                <a:r>
                  <a:rPr lang="ru-RU" sz="1800" dirty="0">
                    <a:effectLst/>
                    <a:latin typeface="LucidaSansUnicode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C15E77C-CC7D-4747-8214-D8E2DD673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135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1949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E35A71-B144-1845-BB10-E5D0E929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</a:t>
            </a:r>
            <a:r>
              <a:rPr lang="ru-RU" sz="3200" dirty="0"/>
              <a:t>вязь</a:t>
            </a:r>
            <a:r>
              <a:rPr lang="en-US" sz="3200" dirty="0"/>
              <a:t> </a:t>
            </a:r>
            <a:r>
              <a:rPr lang="ru-RU" sz="3200" dirty="0"/>
              <a:t>между центральными и начальными статистическими моментами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F7A2FEE-29C6-F949-911A-5CC02487CED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F7A2FEE-29C6-F949-911A-5CC02487CE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009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Насколько взрывным является этот рост на самом деле?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Кумулятивные распределения дают ошибочное представление о темпах роста.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113" y="2980375"/>
            <a:ext cx="5264890" cy="343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602825" y="3317175"/>
            <a:ext cx="3257100" cy="2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/>
              <a:t>Постепенное изменение является производной этой функции, которую трудно визуализировать.</a:t>
            </a:r>
            <a:endParaRPr sz="24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CD0A17-0327-9A40-B999-4669A006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</a:t>
            </a:r>
            <a:r>
              <a:rPr lang="ru-RU" sz="3200" dirty="0"/>
              <a:t>вязь</a:t>
            </a:r>
            <a:r>
              <a:rPr lang="en-US" sz="3200" dirty="0"/>
              <a:t> </a:t>
            </a:r>
            <a:r>
              <a:rPr lang="ru-RU" sz="3200" dirty="0"/>
              <a:t>между центральными и начальными статистическими моментами </a:t>
            </a:r>
            <a:r>
              <a:rPr lang="en-US" sz="3200" dirty="0"/>
              <a:t>(2)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39EC854B-0FEF-2E44-A1C5-206183F9A45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Пример задачи:</a:t>
                </a:r>
              </a:p>
              <a:p>
                <a:pPr marL="38100" indent="0">
                  <a:buNone/>
                </a:pPr>
                <a:r>
                  <a:rPr lang="en" dirty="0">
                    <a:hlinkClick r:id="rId2"/>
                  </a:rPr>
                  <a:t>https://colab.research.google.com/drive/1GXNFmzsfRt92jZV-RhFI_H4ha5XCmola</a:t>
                </a:r>
                <a:endParaRPr lang="en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39EC854B-0FEF-2E44-A1C5-206183F9A4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 r="-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3953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C9103-B6E3-1B4B-8777-1A461470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корреляций</a:t>
            </a: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961F63B5-AA72-394E-B2CB-E6668F7F7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2404"/>
            <a:ext cx="9144000" cy="38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0688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3E1A3-61C0-0B47-8148-C05DC96B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Обработка наблюдений над системой произвольного числа случайных величин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1AB65A8-C75E-3A47-9923-DB94DA522B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2400" dirty="0">
                    <a:latin typeface="LucidaSansUnicode"/>
                  </a:rPr>
                  <a:t>Даны </a:t>
                </a:r>
                <a:r>
                  <a:rPr lang="ru-RU" sz="2400" dirty="0">
                    <a:effectLst/>
                    <a:latin typeface="LucidaSansUnicode"/>
                  </a:rPr>
                  <a:t>результаты </a:t>
                </a:r>
                <a:r>
                  <a:rPr lang="en-US" sz="2400" i="1" dirty="0">
                    <a:effectLst/>
                    <a:latin typeface="LucidaSansUnicode"/>
                  </a:rPr>
                  <a:t>n</a:t>
                </a:r>
                <a:r>
                  <a:rPr lang="ru-RU" sz="2400" dirty="0">
                    <a:effectLst/>
                    <a:latin typeface="LucidaSansUnicode"/>
                  </a:rPr>
                  <a:t> независимых опытов над системо</a:t>
                </a:r>
                <a:r>
                  <a:rPr lang="ru-RU" sz="2400" dirty="0">
                    <a:latin typeface="LucidaSansUnicode"/>
                  </a:rPr>
                  <a:t>й</a:t>
                </a:r>
                <a:r>
                  <a:rPr lang="ru-RU" sz="2400" dirty="0">
                    <a:effectLst/>
                    <a:latin typeface="LucidaSansUnicode"/>
                  </a:rPr>
                  <a:t> случа</a:t>
                </a:r>
                <a:r>
                  <a:rPr lang="ru-RU" sz="2400" dirty="0">
                    <a:latin typeface="LucidaSansUnicode"/>
                  </a:rPr>
                  <a:t>й</a:t>
                </a:r>
                <a:r>
                  <a:rPr lang="ru-RU" sz="2400" dirty="0">
                    <a:effectLst/>
                    <a:latin typeface="LucidaSansUnicode"/>
                  </a:rPr>
                  <a:t>ных </a:t>
                </a:r>
                <a:r>
                  <a:rPr lang="en-US" sz="2400" i="1" dirty="0">
                    <a:effectLst/>
                    <a:latin typeface="LucidaSansUnicode"/>
                  </a:rPr>
                  <a:t>m</a:t>
                </a:r>
                <a:r>
                  <a:rPr lang="en-US" sz="2400" dirty="0">
                    <a:effectLst/>
                    <a:latin typeface="LucidaSansUnicode"/>
                  </a:rPr>
                  <a:t> </a:t>
                </a:r>
                <a:r>
                  <a:rPr lang="ru-RU" sz="2400" dirty="0">
                    <a:effectLst/>
                    <a:latin typeface="LucidaSansUnicode"/>
                  </a:rPr>
                  <a:t>величин</a:t>
                </a:r>
                <a:r>
                  <a:rPr lang="ru-RU" sz="2400" dirty="0">
                    <a:latin typeface="LucidaSansUnicode"/>
                  </a:rPr>
                  <a:t>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marL="38100" indent="0">
                  <a:buNone/>
                </a:pPr>
                <a:r>
                  <a:rPr lang="ru-RU" sz="2400" dirty="0"/>
                  <a:t>Требуется найти</a:t>
                </a:r>
                <a:r>
                  <a:rPr lang="en-US" sz="2400" dirty="0"/>
                  <a:t> </a:t>
                </a:r>
                <a:r>
                  <a:rPr lang="ru-RU" sz="2400" dirty="0">
                    <a:effectLst/>
                    <a:latin typeface="LucidaSansUnicode"/>
                  </a:rPr>
                  <a:t>оценки для числовых характеристик системы: </a:t>
                </a:r>
                <a:endParaRPr lang="ru-RU" sz="2400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ru-RU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ru-RU" sz="2400" dirty="0"/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2400" dirty="0"/>
                  <a:t>.</a:t>
                </a:r>
              </a:p>
              <a:p>
                <a:pPr marL="38100" indent="0">
                  <a:buNone/>
                </a:pPr>
                <a:r>
                  <a:rPr lang="ru-RU" sz="2400" dirty="0"/>
                  <a:t>Корреляционный момент</a:t>
                </a:r>
                <a:r>
                  <a:rPr lang="en-US" sz="2400" dirty="0"/>
                  <a:t> (</a:t>
                </a:r>
                <a:r>
                  <a:rPr lang="ru-RU" sz="2400" dirty="0"/>
                  <a:t>ковариация</a:t>
                </a:r>
                <a:r>
                  <a:rPr lang="en-US" sz="2400" dirty="0"/>
                  <a:t>)</a:t>
                </a:r>
                <a:r>
                  <a:rPr lang="ru-RU" sz="2400" dirty="0">
                    <a:effectLst/>
                    <a:latin typeface="LucidaSansUnicode"/>
                  </a:rPr>
                  <a:t>: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 marL="38100" indent="0">
                  <a:buNone/>
                </a:pPr>
                <a:r>
                  <a:rPr lang="ru-RU" sz="2400" dirty="0">
                    <a:effectLst/>
                    <a:latin typeface="LucidaSansUnicode"/>
                  </a:rPr>
                  <a:t>Коэффициент корреляции</a:t>
                </a:r>
                <a:r>
                  <a:rPr lang="en-US" sz="2400" dirty="0">
                    <a:effectLst/>
                    <a:latin typeface="LucidaSansUnicode"/>
                  </a:rPr>
                  <a:t> (</a:t>
                </a:r>
                <a:r>
                  <a:rPr lang="ru-RU" sz="2400" dirty="0">
                    <a:latin typeface="LucidaSansUnicode"/>
                  </a:rPr>
                  <a:t>Пирсона</a:t>
                </a:r>
                <a:r>
                  <a:rPr lang="en-US" sz="2400" dirty="0">
                    <a:effectLst/>
                    <a:latin typeface="LucidaSansUnicode"/>
                  </a:rPr>
                  <a:t>)</a:t>
                </a:r>
                <a:r>
                  <a:rPr lang="ru-RU" sz="2400" dirty="0">
                    <a:effectLst/>
                    <a:latin typeface="LucidaSansUnicode"/>
                  </a:rPr>
                  <a:t>: </a:t>
                </a:r>
                <a:endParaRPr lang="en-US" sz="24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8100" indent="0">
                  <a:buNone/>
                </a:pPr>
                <a:endParaRPr lang="en-US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1AB65A8-C75E-3A47-9923-DB94DA522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72" b="-442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9001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2EFB3-12FE-8448-8D80-B0DCB820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Обработка наблюдений над системой произвольного числа случайных величин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216085-074D-3B45-B1DE-B252422E1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ru-RU" dirty="0"/>
              <a:t>Пример:</a:t>
            </a:r>
          </a:p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https://colab.research.google.com/drive/1GXNFmzsfRt92jZV-RhFI_H4ha5XCmola</a:t>
            </a:r>
            <a:endParaRPr lang="en" dirty="0"/>
          </a:p>
          <a:p>
            <a:pPr marL="38100" indent="0">
              <a:buNone/>
            </a:pP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40604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C7042E-9465-3B4F-A162-33DD2ED2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Сглаживание экспериментальных зависимостей по методу наименьших квадратов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C66FDD6-18C4-C945-B19B-97AC2C42121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Пусть величины х </a:t>
                </a:r>
                <a:r>
                  <a:rPr lang="ru-RU" sz="1800" dirty="0">
                    <a:latin typeface="LucidaSansUnicode"/>
                  </a:rPr>
                  <a:t>и</a:t>
                </a:r>
                <a:r>
                  <a:rPr lang="ru-RU" sz="1800" dirty="0">
                    <a:effectLst/>
                    <a:latin typeface="LucidaSansUnicode"/>
                  </a:rPr>
                  <a:t> у связаны функциональной зависимостью: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Вид это</a:t>
                </a:r>
                <a:r>
                  <a:rPr lang="ru-RU" sz="1800" dirty="0">
                    <a:latin typeface="LucidaSansUnicode"/>
                  </a:rPr>
                  <a:t>й</a:t>
                </a:r>
                <a:r>
                  <a:rPr lang="ru-RU" sz="1800" dirty="0">
                    <a:effectLst/>
                    <a:latin typeface="LucidaSansUnicode"/>
                  </a:rPr>
                  <a:t> зависимости и требуется определить из опыта. </a:t>
                </a:r>
                <a:endParaRPr lang="en-US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endParaRPr lang="en-US" sz="1800" dirty="0">
                  <a:latin typeface="LucidaSansUnicode"/>
                </a:endParaRPr>
              </a:p>
              <a:p>
                <a:pPr marL="38100" indent="0">
                  <a:buNone/>
                </a:pPr>
                <a:endParaRPr lang="en-US" sz="1800" dirty="0">
                  <a:latin typeface="LucidaSansUnicode"/>
                </a:endParaRP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endParaRPr lang="ru-RU" sz="1800" dirty="0">
                  <a:latin typeface="LucidaSansUnicode"/>
                </a:endParaRPr>
              </a:p>
              <a:p>
                <a:pPr marL="38100" indent="0">
                  <a:buNone/>
                </a:pPr>
                <a:endParaRPr lang="ru-RU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endParaRPr lang="ru-RU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endParaRPr lang="ru-RU" sz="1800" dirty="0">
                  <a:latin typeface="LucidaSansUnicode"/>
                </a:endParaRPr>
              </a:p>
              <a:p>
                <a:pPr marL="38100" indent="0">
                  <a:buNone/>
                </a:pPr>
                <a:endParaRPr lang="ru-RU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Обычно экспериментальные точки на графике располагаются не совсем правильным образом — дают некоторый̆ «разброс», т. е. обнаруживают случайные отклонения от видимой̆ общей̆ закономерности. </a:t>
                </a: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C66FDD6-18C4-C945-B19B-97AC2C421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4" b="-3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A0685B-6B0F-4ABD-A9DE-22E2C88AA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713969"/>
            <a:ext cx="88201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586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DFAAE-E4B1-E249-9C43-8F340EDA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Сглаживание экспериментальных зависимостей по методу наименьших квадратов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5F74893-8547-0944-945A-AD348CA3936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>
                    <a:latin typeface="LucidaSansUnicode"/>
                  </a:rPr>
                  <a:t>З</a:t>
                </a:r>
                <a:r>
                  <a:rPr lang="ru-RU" dirty="0">
                    <a:effectLst/>
                    <a:latin typeface="LucidaSansUnicode"/>
                  </a:rPr>
                  <a:t>ада­ча сглаживания экспериментальной̆ зависимости:</a:t>
                </a:r>
              </a:p>
              <a:p>
                <a:pPr marL="495300" lvl="1" indent="0">
                  <a:buNone/>
                </a:pPr>
                <a:r>
                  <a:rPr lang="ru-RU" sz="2000" dirty="0">
                    <a:effectLst/>
                    <a:latin typeface="LucidaSansUnicode"/>
                  </a:rPr>
                  <a:t>Желательно обработать экспериментальные данные так, чтобы по возможности точно отразить общую тенденцию зависимости у от х, но вместе с тем сгладить незакономерные, случайные уклоне­ния, связанные с неизбежными погрешностями самого наблюдения. </a:t>
                </a: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Для решения подобных задач обычно применяется расчётный̆ метод, известный̆ под названием метода наименьших квадратов </a:t>
                </a:r>
                <a:r>
                  <a:rPr lang="en-US" sz="1800" dirty="0">
                    <a:effectLst/>
                    <a:latin typeface="LucidaSansUnicode"/>
                  </a:rPr>
                  <a:t>(</a:t>
                </a:r>
                <a:r>
                  <a:rPr lang="ru-RU" sz="1800" dirty="0">
                    <a:effectLst/>
                    <a:latin typeface="LucidaSansUnicode"/>
                  </a:rPr>
                  <a:t>МНК</a:t>
                </a:r>
                <a:r>
                  <a:rPr lang="en-US" sz="1800" dirty="0">
                    <a:effectLst/>
                    <a:latin typeface="LucidaSansUnicode"/>
                  </a:rPr>
                  <a:t>)</a:t>
                </a:r>
                <a:r>
                  <a:rPr lang="ru-RU" sz="1800" dirty="0">
                    <a:effectLst/>
                    <a:latin typeface="LucidaSansUnicode"/>
                  </a:rPr>
                  <a:t>. </a:t>
                </a: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Пусть имеются результаты </a:t>
                </a:r>
                <a:r>
                  <a:rPr lang="en-US" sz="1800" dirty="0">
                    <a:effectLst/>
                    <a:latin typeface="LucidaSansUnicode"/>
                  </a:rPr>
                  <a:t>n</a:t>
                </a:r>
                <a:r>
                  <a:rPr lang="ru-RU" sz="1800" dirty="0">
                    <a:effectLst/>
                    <a:latin typeface="LucidaSansUnicode"/>
                  </a:rPr>
                  <a:t> неза­висимых опытов, оформленные в виде простой статистической̆ таблицы, где </a:t>
                </a:r>
                <a:r>
                  <a:rPr lang="en-US" sz="1800" i="1" dirty="0" err="1">
                    <a:effectLst/>
                    <a:latin typeface="LucidaSansUnicode"/>
                  </a:rPr>
                  <a:t>i</a:t>
                </a:r>
                <a:r>
                  <a:rPr lang="ru-RU" sz="1800" dirty="0">
                    <a:effectLst/>
                    <a:latin typeface="LucidaSansUnicode"/>
                  </a:rPr>
                  <a:t>— номер опыта; </a:t>
                </a:r>
                <a:r>
                  <a:rPr lang="ru-RU" sz="1800" i="1" dirty="0">
                    <a:effectLst/>
                    <a:latin typeface="LucidaSansUnicode"/>
                  </a:rPr>
                  <a:t>х</a:t>
                </a:r>
                <a:r>
                  <a:rPr lang="en-US" sz="1800" i="1" baseline="-25000" dirty="0" err="1">
                    <a:effectLst/>
                    <a:latin typeface="LucidaSansUnicode"/>
                  </a:rPr>
                  <a:t>i</a:t>
                </a:r>
                <a:r>
                  <a:rPr lang="ru-RU" sz="1800" dirty="0">
                    <a:effectLst/>
                    <a:latin typeface="LucidaSansUnicode"/>
                  </a:rPr>
                  <a:t> — зна­чение аргумента; </a:t>
                </a:r>
                <a:r>
                  <a:rPr lang="ru-RU" sz="1800" i="1" dirty="0">
                    <a:effectLst/>
                    <a:latin typeface="LucidaSansUnicode"/>
                  </a:rPr>
                  <a:t>у</a:t>
                </a:r>
                <a:r>
                  <a:rPr lang="en-US" sz="1800" i="1" baseline="-25000" dirty="0" err="1">
                    <a:effectLst/>
                    <a:latin typeface="LucidaSansUnicode"/>
                  </a:rPr>
                  <a:t>i</a:t>
                </a:r>
                <a:r>
                  <a:rPr lang="ru-RU" sz="1800" dirty="0">
                    <a:effectLst/>
                    <a:latin typeface="LucidaSansUnicode"/>
                  </a:rPr>
                  <a:t>—соответствующее значение функции.</a:t>
                </a:r>
                <a:endParaRPr lang="ru-RU" sz="1800" dirty="0">
                  <a:latin typeface="LucidaSansUnicode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LucidaSansUnicode"/>
                  </a:rPr>
                  <a:t>М</a:t>
                </a:r>
                <a:r>
                  <a:rPr lang="ru-RU" sz="1800" dirty="0">
                    <a:effectLst/>
                    <a:latin typeface="LucidaSansUnicode"/>
                  </a:rPr>
                  <a:t>етод наименьших квадратов дает возможность при заданном типе зависимости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1800" dirty="0">
                    <a:effectLst/>
                    <a:latin typeface="LucidaSansUnicode"/>
                  </a:rPr>
                  <a:t>так выбрать ее числовые параметры </a:t>
                </a:r>
                <a:r>
                  <a:rPr lang="en-US" sz="1800" dirty="0">
                    <a:effectLst/>
                    <a:latin typeface="LucidaSansUnicode"/>
                  </a:rPr>
                  <a:t>a</a:t>
                </a:r>
                <a:r>
                  <a:rPr lang="ru-RU" sz="1800" dirty="0">
                    <a:effectLst/>
                    <a:latin typeface="LucidaSansUnicode"/>
                  </a:rPr>
                  <a:t>, </a:t>
                </a:r>
                <a:r>
                  <a:rPr lang="en-US" sz="1800" dirty="0">
                    <a:effectLst/>
                    <a:latin typeface="LucidaSansUnicode"/>
                  </a:rPr>
                  <a:t>b</a:t>
                </a:r>
                <a:r>
                  <a:rPr lang="ru-RU" sz="1800" dirty="0">
                    <a:effectLst/>
                    <a:latin typeface="LucidaSansUnicode"/>
                  </a:rPr>
                  <a:t>,</a:t>
                </a:r>
                <a:r>
                  <a:rPr lang="en-US" sz="1800" dirty="0">
                    <a:effectLst/>
                    <a:latin typeface="LucidaSansUnicode"/>
                  </a:rPr>
                  <a:t> </a:t>
                </a:r>
                <a:r>
                  <a:rPr lang="ru-RU" sz="1800" dirty="0">
                    <a:effectLst/>
                    <a:latin typeface="LucidaSansUnicode"/>
                  </a:rPr>
                  <a:t>с,</a:t>
                </a:r>
                <a:r>
                  <a:rPr lang="en-US" sz="1800" dirty="0">
                    <a:effectLst/>
                    <a:latin typeface="LucidaSansUnicode"/>
                  </a:rPr>
                  <a:t> </a:t>
                </a:r>
                <a:r>
                  <a:rPr lang="ru-RU" sz="1800" dirty="0">
                    <a:effectLst/>
                    <a:latin typeface="LucidaSansUnicode"/>
                  </a:rPr>
                  <a:t>…. чтобы кривая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1800" dirty="0">
                    <a:effectLst/>
                    <a:latin typeface="LucidaSansUnicode"/>
                  </a:rPr>
                  <a:t>в известном смысле наилучшим образом отображала экспериментальные данные. </a:t>
                </a:r>
                <a:endParaRPr lang="en-US" sz="1800" dirty="0">
                  <a:latin typeface="LucidaSansUnicode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 </a:t>
                </a:r>
                <a:endParaRPr lang="ru-RU" sz="900" dirty="0"/>
              </a:p>
              <a:p>
                <a:pPr marL="38100" indent="0">
                  <a:buNone/>
                </a:pPr>
                <a:endParaRPr lang="ru-RU" sz="1100" dirty="0"/>
              </a:p>
              <a:p>
                <a:pPr marL="38100" indent="0">
                  <a:buNone/>
                </a:pPr>
                <a:endParaRPr lang="ru-RU" sz="1600" dirty="0"/>
              </a:p>
              <a:p>
                <a:pPr marL="38100" indent="0">
                  <a:buNone/>
                </a:pPr>
                <a:endParaRPr lang="ru-RU" sz="24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endParaRPr lang="ru-RU" sz="4000" dirty="0"/>
              </a:p>
              <a:p>
                <a:pPr marL="38100" indent="0">
                  <a:buNone/>
                </a:pPr>
                <a:endParaRPr lang="ru-RU" sz="40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5F74893-8547-0944-945A-AD348CA39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r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8137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FC246E-CCBE-BA48-A1CB-6358CE0D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Обоснование МНК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FDC20D3-190D-454E-B904-6F5DD66B325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Предположим, что истинная зависи­мость у от х в точности выражается формулой̆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LucidaSansUnicode"/>
                  </a:rPr>
                  <a:t>; экспери­ментальные точки уклоняются от этой̆ зависимости вследствие неиз­бежных ошибок измерения. </a:t>
                </a:r>
                <a:endParaRPr lang="en-US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Ошибки измерения, как правило, подчиняются нормальному закону. Допустим, что это так. </a:t>
                </a: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Рассмотрим какое-нибудь значение аргумента х</a:t>
                </a:r>
                <a:r>
                  <a:rPr lang="en-US" sz="1800" baseline="-25000" dirty="0" err="1">
                    <a:effectLst/>
                    <a:latin typeface="LucidaSansUnicode"/>
                  </a:rPr>
                  <a:t>i</a:t>
                </a:r>
                <a:r>
                  <a:rPr lang="ru-RU" sz="1800" dirty="0">
                    <a:effectLst/>
                    <a:latin typeface="LucidaSansUnicode"/>
                  </a:rPr>
                  <a:t>. </a:t>
                </a: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Результат опыта есть случайная величина </a:t>
                </a:r>
                <a:r>
                  <a:rPr lang="en-US" sz="1800" i="1" dirty="0">
                    <a:effectLst/>
                    <a:latin typeface="LucidaSansUnicode"/>
                  </a:rPr>
                  <a:t>Y</a:t>
                </a:r>
                <a:r>
                  <a:rPr lang="en-US" sz="1800" i="1" baseline="-25000" dirty="0">
                    <a:effectLst/>
                    <a:latin typeface="LucidaSansUnicode"/>
                  </a:rPr>
                  <a:t>i</a:t>
                </a:r>
                <a:r>
                  <a:rPr lang="ru-RU" sz="1800" dirty="0">
                    <a:effectLst/>
                    <a:latin typeface="LucidaSansUnicode"/>
                  </a:rPr>
                  <a:t>, распределенная по нормальному закону с математическим ожиданием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LucidaSansUnicode"/>
                  </a:rPr>
                  <a:t> и СКО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LucidaSansUnicode"/>
                  </a:rPr>
                  <a:t>, характеризующим ошибку из­мерения. </a:t>
                </a:r>
                <a:endParaRPr lang="en-US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Предположим, что точность измерения во всех точках оди­накова: </a:t>
                </a:r>
                <a:endParaRPr lang="en-US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Нормальный̆ закон, по которому распределяется величина </a:t>
                </a:r>
                <a:r>
                  <a:rPr lang="en-US" sz="1800" i="1" dirty="0">
                    <a:effectLst/>
                    <a:latin typeface="LucidaSansUnicode"/>
                  </a:rPr>
                  <a:t>Y</a:t>
                </a:r>
                <a:r>
                  <a:rPr lang="en-US" sz="1800" i="1" baseline="-25000" dirty="0">
                    <a:effectLst/>
                    <a:latin typeface="LucidaSansUnicode"/>
                  </a:rPr>
                  <a:t>i</a:t>
                </a:r>
                <a:r>
                  <a:rPr lang="ru-RU" sz="1800" dirty="0">
                    <a:effectLst/>
                    <a:latin typeface="LucidaSansUnicode"/>
                  </a:rPr>
                  <a:t>, можно записать в виде: </a:t>
                </a: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FDC20D3-190D-454E-B904-6F5DD66B32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4" r="-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265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92FC9-E932-C745-8129-4AA42C2F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Обоснование МНК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282D79A-2787-9D44-A208-B3C0CA36413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1800" dirty="0">
                    <a:latin typeface="LucidaSansUnicode"/>
                  </a:rPr>
                  <a:t>Рассмотрим событие: с</a:t>
                </a:r>
                <a:r>
                  <a:rPr lang="ru-RU" sz="1800" dirty="0">
                    <a:effectLst/>
                    <a:latin typeface="LucidaSansUnicode"/>
                  </a:rPr>
                  <a:t>лучайные величины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ru-RU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8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r>
                  <a:rPr lang="ru-RU" sz="1800" dirty="0"/>
                  <a:t>приняли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800" dirty="0"/>
                  <a:t>.</a:t>
                </a:r>
              </a:p>
              <a:p>
                <a:pPr marL="38100" indent="0">
                  <a:buNone/>
                </a:pPr>
                <a:r>
                  <a:rPr lang="ru-RU" sz="1800" dirty="0"/>
                  <a:t>Необходимо подобрать</a:t>
                </a:r>
                <a:r>
                  <a:rPr lang="ru-RU" sz="1800" dirty="0">
                    <a:latin typeface="LucidaSansUnicode"/>
                  </a:rPr>
                  <a:t> ма</a:t>
                </a:r>
                <a:r>
                  <a:rPr lang="ru-RU" sz="1800" dirty="0">
                    <a:effectLst/>
                    <a:latin typeface="LucidaSansUnicode"/>
                  </a:rPr>
                  <a:t>тематические ожидания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u-RU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LucidaSansUnicode"/>
                  </a:rPr>
                  <a:t>, </a:t>
                </a:r>
                <a:r>
                  <a:rPr lang="ru-RU" sz="1800" dirty="0">
                    <a:latin typeface="LucidaSansUnicode"/>
                  </a:rPr>
                  <a:t>так </a:t>
                </a:r>
                <a:r>
                  <a:rPr lang="ru-RU" sz="1800" dirty="0">
                    <a:effectLst/>
                    <a:latin typeface="LucidaSansUnicode"/>
                  </a:rPr>
                  <a:t>чтобы вероятность этого события была максимальна (метод максимального правдоподобия). </a:t>
                </a:r>
              </a:p>
              <a:p>
                <a:pPr marL="38100" indent="0">
                  <a:buNone/>
                </a:pPr>
                <a:r>
                  <a:rPr lang="ru-RU" sz="1800" dirty="0">
                    <a:latin typeface="LucidaSansUnicode"/>
                  </a:rPr>
                  <a:t>Э</a:t>
                </a:r>
                <a:r>
                  <a:rPr lang="ru-RU" sz="1800" dirty="0">
                    <a:effectLst/>
                    <a:latin typeface="LucidaSansUnicode"/>
                  </a:rPr>
                  <a:t>лементы вероятностей̆: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  <a:p>
                <a:pPr marL="38100" indent="0">
                  <a:buNone/>
                </a:pPr>
                <a:r>
                  <a:rPr lang="ru-RU" sz="2000" dirty="0">
                    <a:latin typeface="LucidaSansUnicode"/>
                  </a:rPr>
                  <a:t>Найдем вероятность того, что система с</a:t>
                </a:r>
                <a:r>
                  <a:rPr lang="ru-RU" sz="2000" dirty="0">
                    <a:effectLst/>
                    <a:latin typeface="LucidaSansUnicode"/>
                  </a:rPr>
                  <a:t>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примет совокупность значений из интервалов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ru-RU" sz="2000" dirty="0"/>
                  <a:t> 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282D79A-2787-9D44-A208-B3C0CA364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4012" b="-10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9109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48BE4-A28F-084C-BE64-0413D127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Обоснование МНК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4B7BD7A3-57A5-9E4E-883D-F8AA1FFBCCE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Показатель степени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sup>
                    </m:sSup>
                  </m:oMath>
                </a14:m>
                <a:r>
                  <a:rPr lang="ru-RU" sz="2800" dirty="0"/>
                  <a:t>меньше или равен 0. Следовательно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sup>
                    </m:sSup>
                  </m:oMath>
                </a14:m>
                <a:r>
                  <a:rPr lang="ru-RU" sz="2800" dirty="0"/>
                  <a:t>меньше или равен единице и принимает максимальное значение, когда абсолютное значение показателя минимально. Следовательно: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ru-RU" sz="2800" dirty="0"/>
              </a:p>
              <a:p>
                <a:pPr marL="38100" indent="0">
                  <a:buNone/>
                </a:pPr>
                <a:r>
                  <a:rPr lang="ru-RU" dirty="0"/>
                  <a:t>Отбрасываем постоянный множитель: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4B7BD7A3-57A5-9E4E-883D-F8AA1FFBC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6905" r="-154" b="-43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2684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0B3CE-327A-154B-B949-55F0D5BA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для МНК</a:t>
            </a:r>
            <a:r>
              <a:rPr lang="en-US" dirty="0"/>
              <a:t> </a:t>
            </a:r>
            <a:r>
              <a:rPr lang="ru-RU" dirty="0"/>
              <a:t>в общем виде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67877DF-E6AA-024F-B425-3BF14FFA32C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d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𝜕𝜑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d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𝜕𝜑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d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𝜕𝜑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67877DF-E6AA-024F-B425-3BF14FFA3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8645" b="-42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033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44356-8173-7D4D-8F18-163DDA12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6A0223-373A-934D-BF7D-CC833BFB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 ряд углов скольжения самолета в момент сбрасывания бомбы</a:t>
            </a:r>
          </a:p>
          <a:p>
            <a:pPr marL="0" indent="0">
              <a:buNone/>
            </a:pPr>
            <a:r>
              <a:rPr lang="ru-RU" dirty="0"/>
              <a:t>-20,-60,-10, 30, 60, 70, -10,</a:t>
            </a:r>
          </a:p>
          <a:p>
            <a:pPr marL="0" indent="0">
              <a:buNone/>
            </a:pPr>
            <a:r>
              <a:rPr lang="ru-RU" dirty="0"/>
              <a:t>-30,-120, -100, -80, 20, 40, -60,</a:t>
            </a:r>
          </a:p>
          <a:p>
            <a:pPr marL="0" indent="0">
              <a:buNone/>
            </a:pPr>
            <a:r>
              <a:rPr lang="ru-RU" dirty="0"/>
              <a:t>-10, 20, 30, -80, 60, 70</a:t>
            </a:r>
          </a:p>
          <a:p>
            <a:r>
              <a:rPr lang="ru-RU" dirty="0"/>
              <a:t>Построить статистическую функцию распределения</a:t>
            </a:r>
            <a:endParaRPr lang="en-US" dirty="0"/>
          </a:p>
          <a:p>
            <a:r>
              <a:rPr lang="ru-RU" dirty="0"/>
              <a:t>У кого хорошее решение? Какие ошибки типичны на графике</a:t>
            </a:r>
          </a:p>
        </p:txBody>
      </p:sp>
    </p:spTree>
    <p:extLst>
      <p:ext uri="{BB962C8B-B14F-4D97-AF65-F5344CB8AC3E}">
        <p14:creationId xmlns:p14="http://schemas.microsoft.com/office/powerpoint/2010/main" val="5520941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C2A83-E797-634E-BE4F-96154440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МНК для линейной функции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75BCFD6-D58E-BE49-B9EE-5397B7A43F5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75BCFD6-D58E-BE49-B9EE-5397B7A43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212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4562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ADC40-0E80-7442-8128-0885D9DD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МНК для линейной функции</a:t>
            </a:r>
            <a:r>
              <a:rPr lang="en-US" dirty="0"/>
              <a:t> (</a:t>
            </a:r>
            <a:r>
              <a:rPr lang="ru-RU" dirty="0"/>
              <a:t>решение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D4724F7-1CD5-D147-8D05-CD3250FD7E1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164265"/>
                <a:ext cx="8229600" cy="4967600"/>
              </a:xfrm>
            </p:spPr>
            <p:txBody>
              <a:bodyPr numCol="1"/>
              <a:lstStyle/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D4724F7-1CD5-D147-8D05-CD3250FD7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64265"/>
                <a:ext cx="8229600" cy="4967600"/>
              </a:xfrm>
              <a:blipFill>
                <a:blip r:embed="rId2"/>
                <a:stretch>
                  <a:fillRect t="-7143" b="-290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1999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ADC40-0E80-7442-8128-0885D9DD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МНК для линейной функции</a:t>
            </a:r>
            <a:r>
              <a:rPr lang="en-US" dirty="0"/>
              <a:t> (</a:t>
            </a:r>
            <a:r>
              <a:rPr lang="ru-RU" dirty="0"/>
              <a:t>решение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D4724F7-1CD5-D147-8D05-CD3250FD7E1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 numCol="1"/>
              <a:lstStyle/>
              <a:p>
                <a:pPr marL="381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381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381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pPr marL="38100" indent="0">
                  <a:lnSpc>
                    <a:spcPct val="130000"/>
                  </a:lnSpc>
                  <a:buNone/>
                </a:pPr>
                <a:endParaRPr lang="en-US" sz="2000" dirty="0"/>
              </a:p>
              <a:p>
                <a:pPr marL="381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38100" indent="0">
                  <a:lnSpc>
                    <a:spcPct val="130000"/>
                  </a:lnSpc>
                  <a:buNone/>
                </a:pPr>
                <a:endParaRPr lang="en-US" sz="2000" dirty="0"/>
              </a:p>
              <a:p>
                <a:pPr marL="381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8100" indent="0">
                  <a:lnSpc>
                    <a:spcPct val="130000"/>
                  </a:lnSpc>
                  <a:buNone/>
                </a:pPr>
                <a:endParaRPr lang="en-US" sz="2000" dirty="0"/>
              </a:p>
              <a:p>
                <a:pPr marL="38100" indent="0">
                  <a:lnSpc>
                    <a:spcPct val="130000"/>
                  </a:lnSpc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D4724F7-1CD5-D147-8D05-CD3250FD7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8267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756F6-AA6D-5345-B481-6772084F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МНК для функции</a:t>
            </a:r>
            <a:r>
              <a:rPr lang="en-US" dirty="0"/>
              <a:t> </a:t>
            </a:r>
            <a:r>
              <a:rPr lang="ru-RU" dirty="0"/>
              <a:t>второго порядка </a:t>
            </a:r>
            <a:r>
              <a:rPr lang="en-US" dirty="0"/>
              <a:t>(</a:t>
            </a:r>
            <a:r>
              <a:rPr lang="ru-RU" dirty="0"/>
              <a:t>решение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3D5FEE21-1F0C-F448-B4E8-295300F405C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Пример задачи на МНК:</a:t>
                </a:r>
              </a:p>
              <a:p>
                <a:pPr marL="38100" indent="0">
                  <a:buNone/>
                </a:pPr>
                <a:r>
                  <a:rPr lang="en" dirty="0">
                    <a:hlinkClick r:id="rId2"/>
                  </a:rPr>
                  <a:t>https://colab.research.google.com/drive/1eRHa0Ra31yPHmZ2f2Px5iNL9LmHqUrov</a:t>
                </a:r>
                <a:endParaRPr lang="en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3D5FEE21-1F0C-F448-B4E8-295300F40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 t="-64706" r="-16358" b="-20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4804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66CE6D-17F3-F14C-B935-8AB6C8A7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4156272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3790</TotalTime>
  <Words>5281</Words>
  <Application>Microsoft Office PowerPoint</Application>
  <PresentationFormat>Экран (4:3)</PresentationFormat>
  <Paragraphs>582</Paragraphs>
  <Slides>94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94</vt:i4>
      </vt:variant>
    </vt:vector>
  </HeadingPairs>
  <TitlesOfParts>
    <vt:vector size="104" baseType="lpstr">
      <vt:lpstr>AGaramond</vt:lpstr>
      <vt:lpstr>Arial</vt:lpstr>
      <vt:lpstr>Calibri</vt:lpstr>
      <vt:lpstr>Calibri Light</vt:lpstr>
      <vt:lpstr>Cambria Math</vt:lpstr>
      <vt:lpstr>CenturyGothic</vt:lpstr>
      <vt:lpstr>Consolas</vt:lpstr>
      <vt:lpstr>LucidaSansUnicode</vt:lpstr>
      <vt:lpstr>Roboto</vt:lpstr>
      <vt:lpstr>Тема Office</vt:lpstr>
      <vt:lpstr>Теория вероятностей</vt:lpstr>
      <vt:lpstr>Вероятность против статистики</vt:lpstr>
      <vt:lpstr>Литература</vt:lpstr>
      <vt:lpstr>Математическая статистика</vt:lpstr>
      <vt:lpstr>Типичные задачи статистики</vt:lpstr>
      <vt:lpstr>Простая статистическая совокупность</vt:lpstr>
      <vt:lpstr>Визуализация распределений</vt:lpstr>
      <vt:lpstr>Насколько взрывным является этот рост на самом деле?</vt:lpstr>
      <vt:lpstr>Тренировка</vt:lpstr>
      <vt:lpstr>Гистограмма</vt:lpstr>
      <vt:lpstr>Давайте посмотрим решение</vt:lpstr>
      <vt:lpstr>Построение статистической функции распределения</vt:lpstr>
      <vt:lpstr>Описательная статистика</vt:lpstr>
      <vt:lpstr>Мера центральности: среднее значение</vt:lpstr>
      <vt:lpstr>Другие меры центральности</vt:lpstr>
      <vt:lpstr>Какая мера лучше всего?</vt:lpstr>
      <vt:lpstr>Показатель отклонения: стандартное отклонение</vt:lpstr>
      <vt:lpstr>Интерпретация дисперсии (фондовый рынок)</vt:lpstr>
      <vt:lpstr>Интерпретация дисперсии (много моделей)</vt:lpstr>
      <vt:lpstr>Методы уменьшения дисперсии</vt:lpstr>
      <vt:lpstr>Распределение срока службы картриджей принтера</vt:lpstr>
      <vt:lpstr>Приближенные вычисления</vt:lpstr>
      <vt:lpstr>Выравнивание статистических рядов </vt:lpstr>
      <vt:lpstr>Как выравнивать?</vt:lpstr>
      <vt:lpstr>Требуемые ограничения</vt:lpstr>
      <vt:lpstr>Метод моментов</vt:lpstr>
      <vt:lpstr>Пример</vt:lpstr>
      <vt:lpstr>Решение</vt:lpstr>
      <vt:lpstr>Критерии согласия </vt:lpstr>
      <vt:lpstr>Идея метода</vt:lpstr>
      <vt:lpstr>Идея метода (2)</vt:lpstr>
      <vt:lpstr>Идея метода (3)</vt:lpstr>
      <vt:lpstr>Как следует выбирать U ?</vt:lpstr>
      <vt:lpstr>Критерий Хи-квадрат Пирсона</vt:lpstr>
      <vt:lpstr>Критерий Хи-квадрат Пирсона (2)</vt:lpstr>
      <vt:lpstr>Мера расхождения</vt:lpstr>
      <vt:lpstr>Функция плотности распределения χ^2</vt:lpstr>
      <vt:lpstr>Как определить число степеней свободы</vt:lpstr>
      <vt:lpstr>Как посчитать критерий</vt:lpstr>
      <vt:lpstr>Смысл p-value</vt:lpstr>
      <vt:lpstr>Смысл p-value</vt:lpstr>
      <vt:lpstr>На сколько должно быть мало p-value?</vt:lpstr>
      <vt:lpstr>Критерий Колмогорова</vt:lpstr>
      <vt:lpstr>Как посчитать критерий Колмогорова</vt:lpstr>
      <vt:lpstr>Критерий Колмогорова. Когда применим?</vt:lpstr>
      <vt:lpstr>Оценка параметров</vt:lpstr>
      <vt:lpstr>Общая задача оценки параметров</vt:lpstr>
      <vt:lpstr>Требования к оценке a ̃</vt:lpstr>
      <vt:lpstr>Оценка мат.ожидания</vt:lpstr>
      <vt:lpstr>Оценка дисперсии</vt:lpstr>
      <vt:lpstr>Несмещенность дисперсии</vt:lpstr>
      <vt:lpstr>Несмещенная оценка дисперсии</vt:lpstr>
      <vt:lpstr>Доверительный интервал</vt:lpstr>
      <vt:lpstr>Нахождение доверительного интервала для мат.ожидания</vt:lpstr>
      <vt:lpstr>Пример нахождения доверительного интервала для мат.ожидания</vt:lpstr>
      <vt:lpstr>Доверительный интервал для дисперсии</vt:lpstr>
      <vt:lpstr>Доверительный интервал для дисперсии (2)</vt:lpstr>
      <vt:lpstr>Пример нахождения доверительного интервала для дисперсии</vt:lpstr>
      <vt:lpstr>Точные методы построения доверительных интервалов</vt:lpstr>
      <vt:lpstr>Доверительные интервалы для нормального закона</vt:lpstr>
      <vt:lpstr>Доверительные интервалы для нормального закона</vt:lpstr>
      <vt:lpstr>Переход к величине T</vt:lpstr>
      <vt:lpstr>Пример расчетов интервала мат.ожидания Т-критерием</vt:lpstr>
      <vt:lpstr>Точный интервал для дисперсии</vt:lpstr>
      <vt:lpstr>Точный интервал для дисперсии (2)</vt:lpstr>
      <vt:lpstr>Пример расчетов интервала дисперсии V-критерием</vt:lpstr>
      <vt:lpstr>Оценка вероятности по частоте</vt:lpstr>
      <vt:lpstr>Доверительный интервал для вероятности</vt:lpstr>
      <vt:lpstr>Доверительный интервал для вероятности (2)</vt:lpstr>
      <vt:lpstr>Пример расчета дов.интервала для вероятности</vt:lpstr>
      <vt:lpstr>Доверительный интервал p для малого числа опытов</vt:lpstr>
      <vt:lpstr>Доверительный интервал p для малого числа опытов (2)</vt:lpstr>
      <vt:lpstr>Пример расчета дов.интервала для p для малого числа опытов</vt:lpstr>
      <vt:lpstr>Расчет необходимого числа опытов</vt:lpstr>
      <vt:lpstr>Расчет необходимого числа опытов (2)</vt:lpstr>
      <vt:lpstr>Пример расчета числа опытов для малой вероятности </vt:lpstr>
      <vt:lpstr>Расчет числа опытов для нулевой частоты </vt:lpstr>
      <vt:lpstr>Оценки для числовых характеристик  системы случайных величин </vt:lpstr>
      <vt:lpstr>Cвязь между центральными и начальными статистическими моментами </vt:lpstr>
      <vt:lpstr>Cвязь между центральными и начальными статистическими моментами (2)</vt:lpstr>
      <vt:lpstr>Примеры корреляций</vt:lpstr>
      <vt:lpstr>Обработка наблюдений над системой произвольного числа случайных величин </vt:lpstr>
      <vt:lpstr>Обработка наблюдений над системой произвольного числа случайных величин </vt:lpstr>
      <vt:lpstr>Сглаживание экспериментальных зависимостей по методу наименьших квадратов </vt:lpstr>
      <vt:lpstr>Сглаживание экспериментальных зависимостей по методу наименьших квадратов (2)</vt:lpstr>
      <vt:lpstr>Обоснование МНК</vt:lpstr>
      <vt:lpstr>Обоснование МНК (2)</vt:lpstr>
      <vt:lpstr>Обоснование МНК (3)</vt:lpstr>
      <vt:lpstr>Решение для МНК в общем виде</vt:lpstr>
      <vt:lpstr>МНК для линейной функции</vt:lpstr>
      <vt:lpstr>МНК для линейной функции (решение)</vt:lpstr>
      <vt:lpstr>МНК для линейной функции (решение)</vt:lpstr>
      <vt:lpstr>МНК для функции второго порядка (решение)</vt:lpstr>
      <vt:lpstr>Спасибо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Гончаров Константин</cp:lastModifiedBy>
  <cp:revision>204</cp:revision>
  <dcterms:created xsi:type="dcterms:W3CDTF">2020-08-04T19:25:01Z</dcterms:created>
  <dcterms:modified xsi:type="dcterms:W3CDTF">2024-06-01T13:27:42Z</dcterms:modified>
  <cp:category/>
</cp:coreProperties>
</file>